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36"/>
  </p:notesMasterIdLst>
  <p:sldIdLst>
    <p:sldId id="256" r:id="rId4"/>
    <p:sldId id="257" r:id="rId5"/>
    <p:sldId id="42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40" r:id="rId29"/>
    <p:sldId id="341" r:id="rId30"/>
    <p:sldId id="344" r:id="rId31"/>
    <p:sldId id="422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424" r:id="rId45"/>
    <p:sldId id="423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8" r:id="rId63"/>
    <p:sldId id="379" r:id="rId64"/>
    <p:sldId id="380" r:id="rId65"/>
    <p:sldId id="381" r:id="rId66"/>
    <p:sldId id="382" r:id="rId67"/>
    <p:sldId id="384" r:id="rId68"/>
    <p:sldId id="385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488" r:id="rId81"/>
    <p:sldId id="485" r:id="rId82"/>
    <p:sldId id="489" r:id="rId83"/>
    <p:sldId id="399" r:id="rId84"/>
    <p:sldId id="398" r:id="rId85"/>
    <p:sldId id="400" r:id="rId86"/>
    <p:sldId id="401" r:id="rId87"/>
    <p:sldId id="402" r:id="rId88"/>
    <p:sldId id="403" r:id="rId89"/>
    <p:sldId id="490" r:id="rId90"/>
    <p:sldId id="405" r:id="rId91"/>
    <p:sldId id="408" r:id="rId92"/>
    <p:sldId id="409" r:id="rId93"/>
    <p:sldId id="491" r:id="rId94"/>
    <p:sldId id="410" r:id="rId95"/>
    <p:sldId id="411" r:id="rId96"/>
    <p:sldId id="412" r:id="rId97"/>
    <p:sldId id="457" r:id="rId98"/>
    <p:sldId id="345" r:id="rId99"/>
    <p:sldId id="415" r:id="rId100"/>
    <p:sldId id="487" r:id="rId101"/>
    <p:sldId id="439" r:id="rId102"/>
    <p:sldId id="426" r:id="rId103"/>
    <p:sldId id="427" r:id="rId104"/>
    <p:sldId id="428" r:id="rId105"/>
    <p:sldId id="429" r:id="rId106"/>
    <p:sldId id="480" r:id="rId107"/>
    <p:sldId id="431" r:id="rId108"/>
    <p:sldId id="432" r:id="rId109"/>
    <p:sldId id="433" r:id="rId110"/>
    <p:sldId id="434" r:id="rId111"/>
    <p:sldId id="435" r:id="rId112"/>
    <p:sldId id="284" r:id="rId113"/>
    <p:sldId id="436" r:id="rId114"/>
    <p:sldId id="287" r:id="rId115"/>
    <p:sldId id="285" r:id="rId116"/>
    <p:sldId id="286" r:id="rId117"/>
    <p:sldId id="288" r:id="rId118"/>
    <p:sldId id="294" r:id="rId119"/>
    <p:sldId id="295" r:id="rId120"/>
    <p:sldId id="481" r:id="rId121"/>
    <p:sldId id="406" r:id="rId122"/>
    <p:sldId id="442" r:id="rId123"/>
    <p:sldId id="443" r:id="rId124"/>
    <p:sldId id="444" r:id="rId125"/>
    <p:sldId id="407" r:id="rId126"/>
    <p:sldId id="445" r:id="rId127"/>
    <p:sldId id="446" r:id="rId128"/>
    <p:sldId id="447" r:id="rId129"/>
    <p:sldId id="448" r:id="rId130"/>
    <p:sldId id="418" r:id="rId131"/>
    <p:sldId id="419" r:id="rId132"/>
    <p:sldId id="449" r:id="rId133"/>
    <p:sldId id="450" r:id="rId134"/>
    <p:sldId id="421" r:id="rId1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F7935-ED41-4ABE-BC37-F1FADC89C90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FCC6C-59A6-4B1E-B9A7-29199039636A}">
      <dgm:prSet phldrT="[Text]"/>
      <dgm:spPr/>
      <dgm:t>
        <a:bodyPr/>
        <a:lstStyle/>
        <a:p>
          <a:r>
            <a:rPr lang="en-US" dirty="0"/>
            <a:t>F</a:t>
          </a:r>
          <a:r>
            <a:rPr lang="sl-SI" dirty="0" err="1"/>
            <a:t>requent</a:t>
          </a:r>
          <a:r>
            <a:rPr lang="sl-SI" dirty="0"/>
            <a:t> </a:t>
          </a:r>
          <a:r>
            <a:rPr lang="sl-SI" dirty="0" err="1"/>
            <a:t>itemsets</a:t>
          </a:r>
          <a:endParaRPr lang="en-US" dirty="0"/>
        </a:p>
      </dgm:t>
    </dgm:pt>
    <dgm:pt modelId="{83361332-9C13-48A7-BF6E-921897A0A2B4}" type="parTrans" cxnId="{9DC98C11-5726-416D-B321-24A097312FD4}">
      <dgm:prSet/>
      <dgm:spPr/>
      <dgm:t>
        <a:bodyPr/>
        <a:lstStyle/>
        <a:p>
          <a:endParaRPr lang="en-US"/>
        </a:p>
      </dgm:t>
    </dgm:pt>
    <dgm:pt modelId="{F2DBB225-B188-4C6A-8308-02628F64B511}" type="sibTrans" cxnId="{9DC98C11-5726-416D-B321-24A097312FD4}">
      <dgm:prSet/>
      <dgm:spPr/>
      <dgm:t>
        <a:bodyPr/>
        <a:lstStyle/>
        <a:p>
          <a:endParaRPr lang="en-US"/>
        </a:p>
      </dgm:t>
    </dgm:pt>
    <dgm:pt modelId="{69C99AFE-F7C6-4A3E-B38D-2219C66939E5}">
      <dgm:prSet phldrT="[Text]"/>
      <dgm:spPr/>
      <dgm:t>
        <a:bodyPr/>
        <a:lstStyle/>
        <a:p>
          <a:r>
            <a:rPr lang="en-US" dirty="0"/>
            <a:t>Generate rules</a:t>
          </a:r>
        </a:p>
      </dgm:t>
    </dgm:pt>
    <dgm:pt modelId="{18B77BBA-B961-4275-979C-9646C3FFB56B}" type="parTrans" cxnId="{4099260E-F73A-47E6-BF0D-C54277A8762F}">
      <dgm:prSet/>
      <dgm:spPr/>
      <dgm:t>
        <a:bodyPr/>
        <a:lstStyle/>
        <a:p>
          <a:endParaRPr lang="en-US"/>
        </a:p>
      </dgm:t>
    </dgm:pt>
    <dgm:pt modelId="{B992F250-6B4C-477B-ABE0-A1DFFE3843D0}" type="sibTrans" cxnId="{4099260E-F73A-47E6-BF0D-C54277A8762F}">
      <dgm:prSet/>
      <dgm:spPr/>
      <dgm:t>
        <a:bodyPr/>
        <a:lstStyle/>
        <a:p>
          <a:endParaRPr lang="en-US"/>
        </a:p>
      </dgm:t>
    </dgm:pt>
    <dgm:pt modelId="{FC3E5EE1-9256-440F-B670-528BCA570CA7}">
      <dgm:prSet phldrT="[Text]"/>
      <dgm:spPr/>
      <dgm:t>
        <a:bodyPr/>
        <a:lstStyle/>
        <a:p>
          <a:r>
            <a:rPr lang="en-US" dirty="0"/>
            <a:t>For all frequent </a:t>
          </a:r>
          <a:r>
            <a:rPr lang="en-US" dirty="0" err="1"/>
            <a:t>itemsets</a:t>
          </a:r>
          <a:r>
            <a:rPr lang="en-US" dirty="0"/>
            <a:t>, find rules which satisfy the </a:t>
          </a:r>
          <a:r>
            <a:rPr lang="sl-SI" dirty="0"/>
            <a:t> </a:t>
          </a:r>
          <a:r>
            <a:rPr lang="sl-SI" i="1" dirty="0" err="1"/>
            <a:t>minConfidence</a:t>
          </a:r>
          <a:r>
            <a:rPr lang="en-US" i="1" dirty="0"/>
            <a:t> </a:t>
          </a:r>
          <a:r>
            <a:rPr lang="en-US" i="0" dirty="0"/>
            <a:t>constraint</a:t>
          </a:r>
        </a:p>
      </dgm:t>
    </dgm:pt>
    <dgm:pt modelId="{4500EFBB-3483-4335-8774-1342567E3C01}" type="parTrans" cxnId="{698D6527-FA28-4F23-B0D9-B54D9C7D34C5}">
      <dgm:prSet/>
      <dgm:spPr/>
      <dgm:t>
        <a:bodyPr/>
        <a:lstStyle/>
        <a:p>
          <a:endParaRPr lang="en-US"/>
        </a:p>
      </dgm:t>
    </dgm:pt>
    <dgm:pt modelId="{EB55C2E7-4016-455F-B523-5A4BA37B5E5F}" type="sibTrans" cxnId="{698D6527-FA28-4F23-B0D9-B54D9C7D34C5}">
      <dgm:prSet/>
      <dgm:spPr/>
      <dgm:t>
        <a:bodyPr/>
        <a:lstStyle/>
        <a:p>
          <a:endParaRPr lang="en-US"/>
        </a:p>
      </dgm:t>
    </dgm:pt>
    <dgm:pt modelId="{D8752D68-5B17-4385-8DA4-00CA19275514}">
      <dgm:prSet phldrT="[Text]"/>
      <dgm:spPr/>
      <dgm:t>
        <a:bodyPr/>
        <a:lstStyle/>
        <a:p>
          <a:r>
            <a:rPr lang="en-US" dirty="0"/>
            <a:t>Find all </a:t>
          </a:r>
          <a:r>
            <a:rPr lang="en-US" dirty="0" err="1"/>
            <a:t>itemsets</a:t>
          </a:r>
          <a:r>
            <a:rPr lang="en-US" dirty="0"/>
            <a:t> within the </a:t>
          </a:r>
          <a:r>
            <a:rPr lang="sl-SI" dirty="0"/>
            <a:t> </a:t>
          </a:r>
          <a:r>
            <a:rPr lang="sl-SI" i="1" dirty="0" err="1"/>
            <a:t>minSupport</a:t>
          </a:r>
          <a:r>
            <a:rPr lang="en-US" i="1" dirty="0"/>
            <a:t> </a:t>
          </a:r>
          <a:r>
            <a:rPr lang="en-US" i="0" dirty="0"/>
            <a:t>constraint</a:t>
          </a:r>
        </a:p>
      </dgm:t>
    </dgm:pt>
    <dgm:pt modelId="{B3DAEFB8-3C06-4E83-A2BB-025F11DBB58C}" type="parTrans" cxnId="{2070F608-D16E-40A5-B848-40AA155957F6}">
      <dgm:prSet/>
      <dgm:spPr/>
      <dgm:t>
        <a:bodyPr/>
        <a:lstStyle/>
        <a:p>
          <a:endParaRPr lang="en-US"/>
        </a:p>
      </dgm:t>
    </dgm:pt>
    <dgm:pt modelId="{489E4EB4-098E-4BB4-AFEA-DFA36A67FE43}" type="sibTrans" cxnId="{2070F608-D16E-40A5-B848-40AA155957F6}">
      <dgm:prSet/>
      <dgm:spPr/>
      <dgm:t>
        <a:bodyPr/>
        <a:lstStyle/>
        <a:p>
          <a:endParaRPr lang="en-US"/>
        </a:p>
      </dgm:t>
    </dgm:pt>
    <dgm:pt modelId="{F97E00BC-0E5A-4E4D-99CA-1E49547251A8}">
      <dgm:prSet phldrT="[Text]"/>
      <dgm:spPr/>
      <dgm:t>
        <a:bodyPr/>
        <a:lstStyle/>
        <a:p>
          <a:r>
            <a:rPr lang="sl-SI" dirty="0"/>
            <a:t>A</a:t>
          </a:r>
          <a:r>
            <a:rPr lang="en-US" dirty="0" err="1"/>
            <a:t>ssociation</a:t>
          </a:r>
          <a:r>
            <a:rPr lang="en-US" dirty="0"/>
            <a:t> rules</a:t>
          </a:r>
        </a:p>
      </dgm:t>
    </dgm:pt>
    <dgm:pt modelId="{E8B40273-2C36-4535-BB0F-341E04E2D049}" type="parTrans" cxnId="{D9F04C8A-7092-4C94-BFEA-971D8EABCBC7}">
      <dgm:prSet/>
      <dgm:spPr/>
      <dgm:t>
        <a:bodyPr/>
        <a:lstStyle/>
        <a:p>
          <a:endParaRPr lang="en-US"/>
        </a:p>
      </dgm:t>
    </dgm:pt>
    <dgm:pt modelId="{0F61F83F-604F-4847-8D14-3B7006D34749}" type="sibTrans" cxnId="{D9F04C8A-7092-4C94-BFEA-971D8EABCBC7}">
      <dgm:prSet/>
      <dgm:spPr/>
      <dgm:t>
        <a:bodyPr/>
        <a:lstStyle/>
        <a:p>
          <a:endParaRPr lang="en-US"/>
        </a:p>
      </dgm:t>
    </dgm:pt>
    <dgm:pt modelId="{EDAFC075-C495-44CA-B50F-83E608F21B62}" type="pres">
      <dgm:prSet presAssocID="{BEEF7935-ED41-4ABE-BC37-F1FADC89C904}" presName="Name0" presStyleCnt="0">
        <dgm:presLayoutVars>
          <dgm:dir/>
          <dgm:animLvl val="lvl"/>
          <dgm:resizeHandles val="exact"/>
        </dgm:presLayoutVars>
      </dgm:prSet>
      <dgm:spPr/>
    </dgm:pt>
    <dgm:pt modelId="{B862E9CB-9D85-47EA-B8A7-8158F8E1E74C}" type="pres">
      <dgm:prSet presAssocID="{BEEF7935-ED41-4ABE-BC37-F1FADC89C904}" presName="dummy" presStyleCnt="0"/>
      <dgm:spPr/>
    </dgm:pt>
    <dgm:pt modelId="{396AB571-CEE4-455F-B69D-CCFA37B15972}" type="pres">
      <dgm:prSet presAssocID="{BEEF7935-ED41-4ABE-BC37-F1FADC89C904}" presName="linH" presStyleCnt="0"/>
      <dgm:spPr/>
    </dgm:pt>
    <dgm:pt modelId="{90AD2CD9-0516-489D-9345-FE17A729DA65}" type="pres">
      <dgm:prSet presAssocID="{BEEF7935-ED41-4ABE-BC37-F1FADC89C904}" presName="padding1" presStyleCnt="0"/>
      <dgm:spPr/>
    </dgm:pt>
    <dgm:pt modelId="{955E2B9E-1F4E-4D8F-AD84-819776495FEF}" type="pres">
      <dgm:prSet presAssocID="{712FCC6C-59A6-4B1E-B9A7-29199039636A}" presName="linV" presStyleCnt="0"/>
      <dgm:spPr/>
    </dgm:pt>
    <dgm:pt modelId="{9E321C7F-C8D0-4EA7-88F2-B2295C6EF64D}" type="pres">
      <dgm:prSet presAssocID="{712FCC6C-59A6-4B1E-B9A7-29199039636A}" presName="spVertical1" presStyleCnt="0"/>
      <dgm:spPr/>
    </dgm:pt>
    <dgm:pt modelId="{9EBF02E9-26BF-46F8-91F0-45D115B343C8}" type="pres">
      <dgm:prSet presAssocID="{712FCC6C-59A6-4B1E-B9A7-29199039636A}" presName="par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8FA5FBB-1A7E-455E-A9BA-3BF90F65C506}" type="pres">
      <dgm:prSet presAssocID="{712FCC6C-59A6-4B1E-B9A7-29199039636A}" presName="spVertical2" presStyleCnt="0"/>
      <dgm:spPr/>
    </dgm:pt>
    <dgm:pt modelId="{4FA200BE-CCA3-427B-8A71-2B6AC26D99DA}" type="pres">
      <dgm:prSet presAssocID="{712FCC6C-59A6-4B1E-B9A7-29199039636A}" presName="spVertical3" presStyleCnt="0"/>
      <dgm:spPr/>
    </dgm:pt>
    <dgm:pt modelId="{33BE80E6-3148-478D-8176-E9BAFC609734}" type="pres">
      <dgm:prSet presAssocID="{712FCC6C-59A6-4B1E-B9A7-29199039636A}" presName="desTx" presStyleLbl="revTx" presStyleIdx="1" presStyleCnt="5">
        <dgm:presLayoutVars>
          <dgm:bulletEnabled val="1"/>
        </dgm:presLayoutVars>
      </dgm:prSet>
      <dgm:spPr/>
    </dgm:pt>
    <dgm:pt modelId="{C62F3227-8841-403B-A8B6-F3ACABCAB0AF}" type="pres">
      <dgm:prSet presAssocID="{F2DBB225-B188-4C6A-8308-02628F64B511}" presName="space" presStyleCnt="0"/>
      <dgm:spPr/>
    </dgm:pt>
    <dgm:pt modelId="{D950838C-27CB-4301-98D9-61A187CB1707}" type="pres">
      <dgm:prSet presAssocID="{69C99AFE-F7C6-4A3E-B38D-2219C66939E5}" presName="linV" presStyleCnt="0"/>
      <dgm:spPr/>
    </dgm:pt>
    <dgm:pt modelId="{9151D93F-49C0-4255-8278-8A2CD9D760F8}" type="pres">
      <dgm:prSet presAssocID="{69C99AFE-F7C6-4A3E-B38D-2219C66939E5}" presName="spVertical1" presStyleCnt="0"/>
      <dgm:spPr/>
    </dgm:pt>
    <dgm:pt modelId="{CCB79797-747D-4837-851C-33AAA5883C19}" type="pres">
      <dgm:prSet presAssocID="{69C99AFE-F7C6-4A3E-B38D-2219C66939E5}" presName="par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7427FC1-A900-4017-A435-BA86564319A9}" type="pres">
      <dgm:prSet presAssocID="{69C99AFE-F7C6-4A3E-B38D-2219C66939E5}" presName="spVertical2" presStyleCnt="0"/>
      <dgm:spPr/>
    </dgm:pt>
    <dgm:pt modelId="{1B122FB9-45D3-4402-A608-85548098300D}" type="pres">
      <dgm:prSet presAssocID="{69C99AFE-F7C6-4A3E-B38D-2219C66939E5}" presName="spVertical3" presStyleCnt="0"/>
      <dgm:spPr/>
    </dgm:pt>
    <dgm:pt modelId="{914805FC-985F-429B-8511-10B14C87DEF7}" type="pres">
      <dgm:prSet presAssocID="{69C99AFE-F7C6-4A3E-B38D-2219C66939E5}" presName="desTx" presStyleLbl="revTx" presStyleIdx="3" presStyleCnt="5">
        <dgm:presLayoutVars>
          <dgm:bulletEnabled val="1"/>
        </dgm:presLayoutVars>
      </dgm:prSet>
      <dgm:spPr/>
    </dgm:pt>
    <dgm:pt modelId="{67D180C3-6388-443A-9B23-40A33D1640AA}" type="pres">
      <dgm:prSet presAssocID="{B992F250-6B4C-477B-ABE0-A1DFFE3843D0}" presName="space" presStyleCnt="0"/>
      <dgm:spPr/>
    </dgm:pt>
    <dgm:pt modelId="{770D6B5C-60FA-4CC5-A10B-3DE0A1AF3AEB}" type="pres">
      <dgm:prSet presAssocID="{F97E00BC-0E5A-4E4D-99CA-1E49547251A8}" presName="linV" presStyleCnt="0"/>
      <dgm:spPr/>
    </dgm:pt>
    <dgm:pt modelId="{315898B8-D812-4BFC-B59B-739DEA6D235F}" type="pres">
      <dgm:prSet presAssocID="{F97E00BC-0E5A-4E4D-99CA-1E49547251A8}" presName="spVertical1" presStyleCnt="0"/>
      <dgm:spPr/>
    </dgm:pt>
    <dgm:pt modelId="{D6E56043-2839-4BCA-A339-D5466F2001B3}" type="pres">
      <dgm:prSet presAssocID="{F97E00BC-0E5A-4E4D-99CA-1E49547251A8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6D5C8FB-B73D-490E-A788-86FBDE3A70A6}" type="pres">
      <dgm:prSet presAssocID="{F97E00BC-0E5A-4E4D-99CA-1E49547251A8}" presName="spVertical2" presStyleCnt="0"/>
      <dgm:spPr/>
    </dgm:pt>
    <dgm:pt modelId="{1CB7E9F6-3F0A-4E7A-AD05-E4F28779CA25}" type="pres">
      <dgm:prSet presAssocID="{F97E00BC-0E5A-4E4D-99CA-1E49547251A8}" presName="spVertical3" presStyleCnt="0"/>
      <dgm:spPr/>
    </dgm:pt>
    <dgm:pt modelId="{F90DDA50-A0E7-458D-9665-0609926966C8}" type="pres">
      <dgm:prSet presAssocID="{BEEF7935-ED41-4ABE-BC37-F1FADC89C904}" presName="padding2" presStyleCnt="0"/>
      <dgm:spPr/>
    </dgm:pt>
    <dgm:pt modelId="{D4BFCC07-B47C-425C-901D-502E0DB0BAAA}" type="pres">
      <dgm:prSet presAssocID="{BEEF7935-ED41-4ABE-BC37-F1FADC89C904}" presName="negArrow" presStyleCnt="0"/>
      <dgm:spPr/>
    </dgm:pt>
    <dgm:pt modelId="{21C7C414-E2D9-4422-A056-5FBBA4873D62}" type="pres">
      <dgm:prSet presAssocID="{BEEF7935-ED41-4ABE-BC37-F1FADC89C904}" presName="backgroundArrow" presStyleLbl="node1" presStyleIdx="0" presStyleCnt="1"/>
      <dgm:spPr/>
    </dgm:pt>
  </dgm:ptLst>
  <dgm:cxnLst>
    <dgm:cxn modelId="{2E6F1506-7CE8-4D37-83EE-886A70D35D04}" type="presOf" srcId="{D8752D68-5B17-4385-8DA4-00CA19275514}" destId="{33BE80E6-3148-478D-8176-E9BAFC609734}" srcOrd="0" destOrd="0" presId="urn:microsoft.com/office/officeart/2005/8/layout/hProcess3"/>
    <dgm:cxn modelId="{2070F608-D16E-40A5-B848-40AA155957F6}" srcId="{712FCC6C-59A6-4B1E-B9A7-29199039636A}" destId="{D8752D68-5B17-4385-8DA4-00CA19275514}" srcOrd="0" destOrd="0" parTransId="{B3DAEFB8-3C06-4E83-A2BB-025F11DBB58C}" sibTransId="{489E4EB4-098E-4BB4-AFEA-DFA36A67FE43}"/>
    <dgm:cxn modelId="{4099260E-F73A-47E6-BF0D-C54277A8762F}" srcId="{BEEF7935-ED41-4ABE-BC37-F1FADC89C904}" destId="{69C99AFE-F7C6-4A3E-B38D-2219C66939E5}" srcOrd="1" destOrd="0" parTransId="{18B77BBA-B961-4275-979C-9646C3FFB56B}" sibTransId="{B992F250-6B4C-477B-ABE0-A1DFFE3843D0}"/>
    <dgm:cxn modelId="{EBF75D0E-8B4E-49AF-9E95-785D62C9030D}" type="presOf" srcId="{BEEF7935-ED41-4ABE-BC37-F1FADC89C904}" destId="{EDAFC075-C495-44CA-B50F-83E608F21B62}" srcOrd="0" destOrd="0" presId="urn:microsoft.com/office/officeart/2005/8/layout/hProcess3"/>
    <dgm:cxn modelId="{9DC98C11-5726-416D-B321-24A097312FD4}" srcId="{BEEF7935-ED41-4ABE-BC37-F1FADC89C904}" destId="{712FCC6C-59A6-4B1E-B9A7-29199039636A}" srcOrd="0" destOrd="0" parTransId="{83361332-9C13-48A7-BF6E-921897A0A2B4}" sibTransId="{F2DBB225-B188-4C6A-8308-02628F64B511}"/>
    <dgm:cxn modelId="{D3940022-CCDA-49A8-8531-D53DD59BE997}" type="presOf" srcId="{FC3E5EE1-9256-440F-B670-528BCA570CA7}" destId="{914805FC-985F-429B-8511-10B14C87DEF7}" srcOrd="0" destOrd="0" presId="urn:microsoft.com/office/officeart/2005/8/layout/hProcess3"/>
    <dgm:cxn modelId="{698D6527-FA28-4F23-B0D9-B54D9C7D34C5}" srcId="{69C99AFE-F7C6-4A3E-B38D-2219C66939E5}" destId="{FC3E5EE1-9256-440F-B670-528BCA570CA7}" srcOrd="0" destOrd="0" parTransId="{4500EFBB-3483-4335-8774-1342567E3C01}" sibTransId="{EB55C2E7-4016-455F-B523-5A4BA37B5E5F}"/>
    <dgm:cxn modelId="{47A3B983-E741-4A00-B13B-7E5CC93F40D0}" type="presOf" srcId="{712FCC6C-59A6-4B1E-B9A7-29199039636A}" destId="{9EBF02E9-26BF-46F8-91F0-45D115B343C8}" srcOrd="0" destOrd="0" presId="urn:microsoft.com/office/officeart/2005/8/layout/hProcess3"/>
    <dgm:cxn modelId="{D9F04C8A-7092-4C94-BFEA-971D8EABCBC7}" srcId="{BEEF7935-ED41-4ABE-BC37-F1FADC89C904}" destId="{F97E00BC-0E5A-4E4D-99CA-1E49547251A8}" srcOrd="2" destOrd="0" parTransId="{E8B40273-2C36-4535-BB0F-341E04E2D049}" sibTransId="{0F61F83F-604F-4847-8D14-3B7006D34749}"/>
    <dgm:cxn modelId="{37E392AD-B70A-4908-93B6-D2415F572125}" type="presOf" srcId="{F97E00BC-0E5A-4E4D-99CA-1E49547251A8}" destId="{D6E56043-2839-4BCA-A339-D5466F2001B3}" srcOrd="0" destOrd="0" presId="urn:microsoft.com/office/officeart/2005/8/layout/hProcess3"/>
    <dgm:cxn modelId="{26009EF8-8FF0-4F2C-901A-91ECD27A0F65}" type="presOf" srcId="{69C99AFE-F7C6-4A3E-B38D-2219C66939E5}" destId="{CCB79797-747D-4837-851C-33AAA5883C19}" srcOrd="0" destOrd="0" presId="urn:microsoft.com/office/officeart/2005/8/layout/hProcess3"/>
    <dgm:cxn modelId="{D3986026-644A-4478-A8EE-EA56328AFB7E}" type="presParOf" srcId="{EDAFC075-C495-44CA-B50F-83E608F21B62}" destId="{B862E9CB-9D85-47EA-B8A7-8158F8E1E74C}" srcOrd="0" destOrd="0" presId="urn:microsoft.com/office/officeart/2005/8/layout/hProcess3"/>
    <dgm:cxn modelId="{A60F244F-C58F-4773-AB48-052EF6382BE9}" type="presParOf" srcId="{EDAFC075-C495-44CA-B50F-83E608F21B62}" destId="{396AB571-CEE4-455F-B69D-CCFA37B15972}" srcOrd="1" destOrd="0" presId="urn:microsoft.com/office/officeart/2005/8/layout/hProcess3"/>
    <dgm:cxn modelId="{DF7CFA39-42BE-46D7-A24A-14AF5FDC8F75}" type="presParOf" srcId="{396AB571-CEE4-455F-B69D-CCFA37B15972}" destId="{90AD2CD9-0516-489D-9345-FE17A729DA65}" srcOrd="0" destOrd="0" presId="urn:microsoft.com/office/officeart/2005/8/layout/hProcess3"/>
    <dgm:cxn modelId="{48B33329-3572-4069-89DA-F493C5B74117}" type="presParOf" srcId="{396AB571-CEE4-455F-B69D-CCFA37B15972}" destId="{955E2B9E-1F4E-4D8F-AD84-819776495FEF}" srcOrd="1" destOrd="0" presId="urn:microsoft.com/office/officeart/2005/8/layout/hProcess3"/>
    <dgm:cxn modelId="{64A3A587-E292-47BA-926C-C3E5A4B8F766}" type="presParOf" srcId="{955E2B9E-1F4E-4D8F-AD84-819776495FEF}" destId="{9E321C7F-C8D0-4EA7-88F2-B2295C6EF64D}" srcOrd="0" destOrd="0" presId="urn:microsoft.com/office/officeart/2005/8/layout/hProcess3"/>
    <dgm:cxn modelId="{7AE58B5B-C1CF-42DB-B779-8E97236A04E0}" type="presParOf" srcId="{955E2B9E-1F4E-4D8F-AD84-819776495FEF}" destId="{9EBF02E9-26BF-46F8-91F0-45D115B343C8}" srcOrd="1" destOrd="0" presId="urn:microsoft.com/office/officeart/2005/8/layout/hProcess3"/>
    <dgm:cxn modelId="{56B7EDB4-BA9B-43F3-AC8E-7939482D5D47}" type="presParOf" srcId="{955E2B9E-1F4E-4D8F-AD84-819776495FEF}" destId="{68FA5FBB-1A7E-455E-A9BA-3BF90F65C506}" srcOrd="2" destOrd="0" presId="urn:microsoft.com/office/officeart/2005/8/layout/hProcess3"/>
    <dgm:cxn modelId="{CA91D968-69FF-4BC6-AACC-166009D79230}" type="presParOf" srcId="{955E2B9E-1F4E-4D8F-AD84-819776495FEF}" destId="{4FA200BE-CCA3-427B-8A71-2B6AC26D99DA}" srcOrd="3" destOrd="0" presId="urn:microsoft.com/office/officeart/2005/8/layout/hProcess3"/>
    <dgm:cxn modelId="{D17FFF70-0787-43D8-A688-0F4403309EBE}" type="presParOf" srcId="{955E2B9E-1F4E-4D8F-AD84-819776495FEF}" destId="{33BE80E6-3148-478D-8176-E9BAFC609734}" srcOrd="4" destOrd="0" presId="urn:microsoft.com/office/officeart/2005/8/layout/hProcess3"/>
    <dgm:cxn modelId="{5924E487-DB46-4662-86C9-B322B48812CE}" type="presParOf" srcId="{396AB571-CEE4-455F-B69D-CCFA37B15972}" destId="{C62F3227-8841-403B-A8B6-F3ACABCAB0AF}" srcOrd="2" destOrd="0" presId="urn:microsoft.com/office/officeart/2005/8/layout/hProcess3"/>
    <dgm:cxn modelId="{2BB3BEF3-E6ED-4C0E-B97C-DC2E0A96EF96}" type="presParOf" srcId="{396AB571-CEE4-455F-B69D-CCFA37B15972}" destId="{D950838C-27CB-4301-98D9-61A187CB1707}" srcOrd="3" destOrd="0" presId="urn:microsoft.com/office/officeart/2005/8/layout/hProcess3"/>
    <dgm:cxn modelId="{37DBFF37-2EE6-47C4-8420-F78C5041DE1F}" type="presParOf" srcId="{D950838C-27CB-4301-98D9-61A187CB1707}" destId="{9151D93F-49C0-4255-8278-8A2CD9D760F8}" srcOrd="0" destOrd="0" presId="urn:microsoft.com/office/officeart/2005/8/layout/hProcess3"/>
    <dgm:cxn modelId="{7F76CF11-CD6F-4A4C-BD06-CEED20524BB5}" type="presParOf" srcId="{D950838C-27CB-4301-98D9-61A187CB1707}" destId="{CCB79797-747D-4837-851C-33AAA5883C19}" srcOrd="1" destOrd="0" presId="urn:microsoft.com/office/officeart/2005/8/layout/hProcess3"/>
    <dgm:cxn modelId="{454F7536-BE46-42E5-87B0-32D04ED62D64}" type="presParOf" srcId="{D950838C-27CB-4301-98D9-61A187CB1707}" destId="{17427FC1-A900-4017-A435-BA86564319A9}" srcOrd="2" destOrd="0" presId="urn:microsoft.com/office/officeart/2005/8/layout/hProcess3"/>
    <dgm:cxn modelId="{7C11C21F-455F-4B99-AB86-36BDF79444DB}" type="presParOf" srcId="{D950838C-27CB-4301-98D9-61A187CB1707}" destId="{1B122FB9-45D3-4402-A608-85548098300D}" srcOrd="3" destOrd="0" presId="urn:microsoft.com/office/officeart/2005/8/layout/hProcess3"/>
    <dgm:cxn modelId="{5E98DC0D-DC89-4115-8460-57C315B4818A}" type="presParOf" srcId="{D950838C-27CB-4301-98D9-61A187CB1707}" destId="{914805FC-985F-429B-8511-10B14C87DEF7}" srcOrd="4" destOrd="0" presId="urn:microsoft.com/office/officeart/2005/8/layout/hProcess3"/>
    <dgm:cxn modelId="{4DE846AD-03D4-4212-9FCC-2ED9B4F85761}" type="presParOf" srcId="{396AB571-CEE4-455F-B69D-CCFA37B15972}" destId="{67D180C3-6388-443A-9B23-40A33D1640AA}" srcOrd="4" destOrd="0" presId="urn:microsoft.com/office/officeart/2005/8/layout/hProcess3"/>
    <dgm:cxn modelId="{F51840FE-50C0-4124-A412-66C441E1472F}" type="presParOf" srcId="{396AB571-CEE4-455F-B69D-CCFA37B15972}" destId="{770D6B5C-60FA-4CC5-A10B-3DE0A1AF3AEB}" srcOrd="5" destOrd="0" presId="urn:microsoft.com/office/officeart/2005/8/layout/hProcess3"/>
    <dgm:cxn modelId="{2B220DDF-7D6F-4441-9873-82F21465B259}" type="presParOf" srcId="{770D6B5C-60FA-4CC5-A10B-3DE0A1AF3AEB}" destId="{315898B8-D812-4BFC-B59B-739DEA6D235F}" srcOrd="0" destOrd="0" presId="urn:microsoft.com/office/officeart/2005/8/layout/hProcess3"/>
    <dgm:cxn modelId="{04F323D5-CB1B-4FEF-9111-3C54BFF1EE98}" type="presParOf" srcId="{770D6B5C-60FA-4CC5-A10B-3DE0A1AF3AEB}" destId="{D6E56043-2839-4BCA-A339-D5466F2001B3}" srcOrd="1" destOrd="0" presId="urn:microsoft.com/office/officeart/2005/8/layout/hProcess3"/>
    <dgm:cxn modelId="{31476E93-6022-4448-90E3-0D03A7536360}" type="presParOf" srcId="{770D6B5C-60FA-4CC5-A10B-3DE0A1AF3AEB}" destId="{86D5C8FB-B73D-490E-A788-86FBDE3A70A6}" srcOrd="2" destOrd="0" presId="urn:microsoft.com/office/officeart/2005/8/layout/hProcess3"/>
    <dgm:cxn modelId="{E41D2A43-D8F0-4199-8AED-9D8B84DE2156}" type="presParOf" srcId="{770D6B5C-60FA-4CC5-A10B-3DE0A1AF3AEB}" destId="{1CB7E9F6-3F0A-4E7A-AD05-E4F28779CA25}" srcOrd="3" destOrd="0" presId="urn:microsoft.com/office/officeart/2005/8/layout/hProcess3"/>
    <dgm:cxn modelId="{6631F74A-7147-4A7A-8C91-F2173403947A}" type="presParOf" srcId="{396AB571-CEE4-455F-B69D-CCFA37B15972}" destId="{F90DDA50-A0E7-458D-9665-0609926966C8}" srcOrd="6" destOrd="0" presId="urn:microsoft.com/office/officeart/2005/8/layout/hProcess3"/>
    <dgm:cxn modelId="{92925815-4AC3-4F68-B024-E400969B783D}" type="presParOf" srcId="{396AB571-CEE4-455F-B69D-CCFA37B15972}" destId="{D4BFCC07-B47C-425C-901D-502E0DB0BAAA}" srcOrd="7" destOrd="0" presId="urn:microsoft.com/office/officeart/2005/8/layout/hProcess3"/>
    <dgm:cxn modelId="{CB20B971-F7BA-4B7D-A0EE-E80FAEE724F2}" type="presParOf" srcId="{396AB571-CEE4-455F-B69D-CCFA37B15972}" destId="{21C7C414-E2D9-4422-A056-5FBBA4873D6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7C414-E2D9-4422-A056-5FBBA4873D62}">
      <dsp:nvSpPr>
        <dsp:cNvPr id="0" name=""/>
        <dsp:cNvSpPr/>
      </dsp:nvSpPr>
      <dsp:spPr>
        <a:xfrm>
          <a:off x="0" y="45252"/>
          <a:ext cx="7886700" cy="217117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56043-2839-4BCA-A339-D5466F2001B3}">
      <dsp:nvSpPr>
        <dsp:cNvPr id="0" name=""/>
        <dsp:cNvSpPr/>
      </dsp:nvSpPr>
      <dsp:spPr>
        <a:xfrm>
          <a:off x="5197597" y="588045"/>
          <a:ext cx="1900432" cy="108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kern="1200" dirty="0"/>
            <a:t>A</a:t>
          </a:r>
          <a:r>
            <a:rPr lang="en-US" sz="2300" kern="1200" dirty="0" err="1"/>
            <a:t>ssociation</a:t>
          </a:r>
          <a:r>
            <a:rPr lang="en-US" sz="2300" kern="1200" dirty="0"/>
            <a:t> rules</a:t>
          </a:r>
        </a:p>
      </dsp:txBody>
      <dsp:txXfrm>
        <a:off x="5197597" y="588045"/>
        <a:ext cx="1900432" cy="1085585"/>
      </dsp:txXfrm>
    </dsp:sp>
    <dsp:sp modelId="{914805FC-985F-429B-8511-10B14C87DEF7}">
      <dsp:nvSpPr>
        <dsp:cNvPr id="0" name=""/>
        <dsp:cNvSpPr/>
      </dsp:nvSpPr>
      <dsp:spPr>
        <a:xfrm>
          <a:off x="2917077" y="1782189"/>
          <a:ext cx="1900432" cy="143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all frequent </a:t>
          </a:r>
          <a:r>
            <a:rPr lang="en-US" sz="1800" kern="1200" dirty="0" err="1"/>
            <a:t>itemsets</a:t>
          </a:r>
          <a:r>
            <a:rPr lang="en-US" sz="1800" kern="1200" dirty="0"/>
            <a:t>, find rules which satisfy the </a:t>
          </a:r>
          <a:r>
            <a:rPr lang="sl-SI" sz="1800" kern="1200" dirty="0"/>
            <a:t> </a:t>
          </a:r>
          <a:r>
            <a:rPr lang="sl-SI" sz="1800" i="1" kern="1200" dirty="0" err="1"/>
            <a:t>minConfidence</a:t>
          </a:r>
          <a:r>
            <a:rPr lang="en-US" sz="1800" i="1" kern="1200" dirty="0"/>
            <a:t> </a:t>
          </a:r>
          <a:r>
            <a:rPr lang="en-US" sz="1800" i="0" kern="1200" dirty="0"/>
            <a:t>constraint</a:t>
          </a:r>
        </a:p>
      </dsp:txBody>
      <dsp:txXfrm>
        <a:off x="2917077" y="1782189"/>
        <a:ext cx="1900432" cy="1436062"/>
      </dsp:txXfrm>
    </dsp:sp>
    <dsp:sp modelId="{CCB79797-747D-4837-851C-33AAA5883C19}">
      <dsp:nvSpPr>
        <dsp:cNvPr id="0" name=""/>
        <dsp:cNvSpPr/>
      </dsp:nvSpPr>
      <dsp:spPr>
        <a:xfrm>
          <a:off x="2917077" y="588045"/>
          <a:ext cx="1900432" cy="108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Generate rules</a:t>
          </a:r>
        </a:p>
      </dsp:txBody>
      <dsp:txXfrm>
        <a:off x="2917077" y="588045"/>
        <a:ext cx="1900432" cy="1085585"/>
      </dsp:txXfrm>
    </dsp:sp>
    <dsp:sp modelId="{33BE80E6-3148-478D-8176-E9BAFC609734}">
      <dsp:nvSpPr>
        <dsp:cNvPr id="0" name=""/>
        <dsp:cNvSpPr/>
      </dsp:nvSpPr>
      <dsp:spPr>
        <a:xfrm>
          <a:off x="636558" y="1782189"/>
          <a:ext cx="1900432" cy="143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Find all </a:t>
          </a:r>
          <a:r>
            <a:rPr lang="en-US" sz="1800" kern="1200" dirty="0" err="1"/>
            <a:t>itemsets</a:t>
          </a:r>
          <a:r>
            <a:rPr lang="en-US" sz="1800" kern="1200" dirty="0"/>
            <a:t> within the </a:t>
          </a:r>
          <a:r>
            <a:rPr lang="sl-SI" sz="1800" kern="1200" dirty="0"/>
            <a:t> </a:t>
          </a:r>
          <a:r>
            <a:rPr lang="sl-SI" sz="1800" i="1" kern="1200" dirty="0" err="1"/>
            <a:t>minSupport</a:t>
          </a:r>
          <a:r>
            <a:rPr lang="en-US" sz="1800" i="1" kern="1200" dirty="0"/>
            <a:t> </a:t>
          </a:r>
          <a:r>
            <a:rPr lang="en-US" sz="1800" i="0" kern="1200" dirty="0"/>
            <a:t>constraint</a:t>
          </a:r>
        </a:p>
      </dsp:txBody>
      <dsp:txXfrm>
        <a:off x="636558" y="1782189"/>
        <a:ext cx="1900432" cy="1436062"/>
      </dsp:txXfrm>
    </dsp:sp>
    <dsp:sp modelId="{9EBF02E9-26BF-46F8-91F0-45D115B343C8}">
      <dsp:nvSpPr>
        <dsp:cNvPr id="0" name=""/>
        <dsp:cNvSpPr/>
      </dsp:nvSpPr>
      <dsp:spPr>
        <a:xfrm>
          <a:off x="636558" y="588045"/>
          <a:ext cx="1900432" cy="108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</a:t>
          </a:r>
          <a:r>
            <a:rPr lang="sl-SI" sz="2300" kern="1200" dirty="0" err="1"/>
            <a:t>requent</a:t>
          </a:r>
          <a:r>
            <a:rPr lang="sl-SI" sz="2300" kern="1200" dirty="0"/>
            <a:t> </a:t>
          </a:r>
          <a:r>
            <a:rPr lang="sl-SI" sz="2300" kern="1200" dirty="0" err="1"/>
            <a:t>itemsets</a:t>
          </a:r>
          <a:endParaRPr lang="en-US" sz="2300" kern="1200" dirty="0"/>
        </a:p>
      </dsp:txBody>
      <dsp:txXfrm>
        <a:off x="636558" y="588045"/>
        <a:ext cx="1900432" cy="1085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2955-EAE7-4723-A117-46CFC4E2650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CA81E-A149-46A9-852F-7D0D06F0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155B486-2F63-4EC5-AB5B-2B5C907C6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62AD9402-1582-4DA7-AD80-BD14CF74C11C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762939-4485-432B-BEDC-6FD4956CC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8923E64-E07D-4C5F-A122-A6B0BE472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247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10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37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78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62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27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727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16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29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17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" name="Google Shape;5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Google Shape;512;p3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87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18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1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36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43D8DE4-BB3D-4E1E-BBBA-984338BE5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96BC2121-9F91-4989-93AF-6FD2C8276872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CAA103-7B15-4568-86B7-FC3B66B0A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3C8A8B-7866-48E2-8D1C-0D69115E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764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07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21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529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520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495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96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581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726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de0fdd5ab_0_16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dde0fdd5ab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338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092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29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6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43D8DE4-BB3D-4E1E-BBBA-984338BE5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96BC2121-9F91-4989-93AF-6FD2C8276872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CAA103-7B15-4568-86B7-FC3B66B0A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3C8A8B-7866-48E2-8D1C-0D69115E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499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74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439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957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81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4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800"/>
                <a:buFont typeface="Arial"/>
                <a:buNone/>
              </a:pPr>
              <a:t>34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4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423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642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315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4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37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4" name="Google Shape;69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5" name="Google Shape;695;p5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32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101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6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39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0" name="Google Shape;710;p5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25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954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9101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701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348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43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83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361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de0fdd5ab_0_25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dde0fdd5ab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3754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dde0fdd5ab_0_26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gdde0fdd5ab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9707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006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6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660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54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5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5950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7537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0429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dde0fdd5ab_0_34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dde0fdd5ab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6876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1921E377-2C2F-4F6E-AF94-C52A12A2A462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01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/>
        </p:spPr>
      </p:sp>
      <p:sp>
        <p:nvSpPr>
          <p:cNvPr id="901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68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389CCB35-18C5-4F32-B0CE-CEC29D3DE68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030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0F1D5E39-9722-41D2-B09F-3770BB30119F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00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066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59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4022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60</a:t>
            </a:fld>
            <a:endParaRPr/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6296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12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6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5136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648A65AD-5B67-4448-BC28-E2C34447A688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62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6082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3867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0275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78</a:t>
            </a:fld>
            <a:endParaRPr/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9229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87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4498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91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4075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6C9FFC28-DB91-4F61-9933-913E7D156197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92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11845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6850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5319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8762D71B-6AB6-43A5-ADBB-EA2F5416F73E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95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4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7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7103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5275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99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4126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4346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3104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257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0663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104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5805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0155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184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34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8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009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8551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341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9530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5058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1534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4455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4798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6164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07126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8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07706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118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4664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3738"/>
            <a:ext cx="62023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E81C1-29C2-4F05-810C-57A7040B70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173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85296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01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6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6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0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1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1"/>
          <p:cNvSpPr txBox="1">
            <a:spLocks noGrp="1"/>
          </p:cNvSpPr>
          <p:nvPr>
            <p:ph type="body" idx="3"/>
          </p:nvPr>
        </p:nvSpPr>
        <p:spPr>
          <a:xfrm>
            <a:off x="6197600" y="39624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1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3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Title, Clip Art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2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2"/>
          <p:cNvSpPr>
            <a:spLocks noGrp="1"/>
          </p:cNvSpPr>
          <p:nvPr>
            <p:ph type="clipArt" idx="2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92"/>
          <p:cNvSpPr txBox="1">
            <a:spLocks noGrp="1"/>
          </p:cNvSpPr>
          <p:nvPr>
            <p:ph type="body" idx="1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2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0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itle, Text and Clip Ar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3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3"/>
          <p:cNvSpPr>
            <a:spLocks noGrp="1"/>
          </p:cNvSpPr>
          <p:nvPr>
            <p:ph type="clipArt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93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38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4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4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5"/>
          <p:cNvSpPr txBox="1">
            <a:spLocks noGrp="1"/>
          </p:cNvSpPr>
          <p:nvPr>
            <p:ph type="title"/>
          </p:nvPr>
        </p:nvSpPr>
        <p:spPr>
          <a:xfrm rot="5400000">
            <a:off x="7429500" y="1612900"/>
            <a:ext cx="6172200" cy="2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5"/>
          <p:cNvSpPr txBox="1">
            <a:spLocks noGrp="1"/>
          </p:cNvSpPr>
          <p:nvPr>
            <p:ph type="body" idx="1"/>
          </p:nvPr>
        </p:nvSpPr>
        <p:spPr>
          <a:xfrm rot="5400000">
            <a:off x="1435100" y="-1231900"/>
            <a:ext cx="6172200" cy="8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5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8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6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6"/>
          <p:cNvSpPr txBox="1">
            <a:spLocks noGrp="1"/>
          </p:cNvSpPr>
          <p:nvPr>
            <p:ph type="body" idx="1"/>
          </p:nvPr>
        </p:nvSpPr>
        <p:spPr>
          <a:xfrm rot="5400000">
            <a:off x="3810000" y="-12954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6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7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" name="Google Shape;77;p9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97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3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8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00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02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56D3E6F-7502-4CBD-9BBE-19F39A2338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9D0B877-4802-4338-AB70-5573A3277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96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0F0C6A-E89A-4344-B1EB-71C2DA1990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B22F9E83-A631-4EAA-9E4D-248CF081ED0C}" type="slidenum">
              <a:rPr lang="en-US" alt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0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80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45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1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9pPr>
          </a:lstStyle>
          <a:p>
            <a:endParaRPr/>
          </a:p>
        </p:txBody>
      </p:sp>
      <p:sp>
        <p:nvSpPr>
          <p:cNvPr id="101" name="Google Shape;101;p8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9pPr>
          </a:lstStyle>
          <a:p>
            <a:endParaRPr/>
          </a:p>
        </p:txBody>
      </p:sp>
      <p:sp>
        <p:nvSpPr>
          <p:cNvPr id="102" name="Google Shape;102;p81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9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4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5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5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5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7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8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87"/>
          <p:cNvSpPr txBox="1">
            <a:spLocks noGrp="1"/>
          </p:cNvSpPr>
          <p:nvPr>
            <p:ph type="body" idx="3"/>
          </p:nvPr>
        </p:nvSpPr>
        <p:spPr>
          <a:xfrm>
            <a:off x="6197600" y="39624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87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4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1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1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7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Title, Clip Art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2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2"/>
          <p:cNvSpPr>
            <a:spLocks noGrp="1"/>
          </p:cNvSpPr>
          <p:nvPr>
            <p:ph type="clipArt" idx="2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Google Shape;125;p102"/>
          <p:cNvSpPr txBox="1">
            <a:spLocks noGrp="1"/>
          </p:cNvSpPr>
          <p:nvPr>
            <p:ph type="body" idx="1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02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9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itle, Text and Clip Ar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3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03"/>
          <p:cNvSpPr>
            <a:spLocks noGrp="1"/>
          </p:cNvSpPr>
          <p:nvPr>
            <p:ph type="clipArt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03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0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4"/>
          <p:cNvSpPr txBox="1">
            <a:spLocks noGrp="1"/>
          </p:cNvSpPr>
          <p:nvPr>
            <p:ph type="title"/>
          </p:nvPr>
        </p:nvSpPr>
        <p:spPr>
          <a:xfrm rot="5400000">
            <a:off x="7429500" y="1612900"/>
            <a:ext cx="6172200" cy="2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4"/>
          <p:cNvSpPr txBox="1">
            <a:spLocks noGrp="1"/>
          </p:cNvSpPr>
          <p:nvPr>
            <p:ph type="body" idx="1"/>
          </p:nvPr>
        </p:nvSpPr>
        <p:spPr>
          <a:xfrm rot="5400000">
            <a:off x="1435100" y="-1231900"/>
            <a:ext cx="6172200" cy="8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0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56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5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05"/>
          <p:cNvSpPr txBox="1">
            <a:spLocks noGrp="1"/>
          </p:cNvSpPr>
          <p:nvPr>
            <p:ph type="body" idx="1"/>
          </p:nvPr>
        </p:nvSpPr>
        <p:spPr>
          <a:xfrm rot="5400000">
            <a:off x="3810000" y="-12954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05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8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3" name="Google Shape;143;p10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106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47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9pPr>
          </a:lstStyle>
          <a:p>
            <a:endParaRPr/>
          </a:p>
        </p:txBody>
      </p:sp>
      <p:sp>
        <p:nvSpPr>
          <p:cNvPr id="148" name="Google Shape;148;p10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107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80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10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10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10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9pPr>
          </a:lstStyle>
          <a:p>
            <a:endParaRPr/>
          </a:p>
        </p:txBody>
      </p:sp>
      <p:sp>
        <p:nvSpPr>
          <p:cNvPr id="156" name="Google Shape;156;p108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0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109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65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9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7847-8FDF-4725-93B1-EBB49EFFAD4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4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7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7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0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9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7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79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4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7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5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6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learning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researchgate.net/publication/220688376_Principles_of_Data_Mining" TargetMode="External"/><Relationship Id="rId4" Type="http://schemas.openxmlformats.org/officeDocument/2006/relationships/hyperlink" Target="https://doi.org/10.1007/978-1-84628-766-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7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6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7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844C323-AF0A-483F-AA60-DB0CFCFE6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027" y="2423267"/>
            <a:ext cx="10110099" cy="114300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Data and Text Mining</a:t>
            </a:r>
            <a:br>
              <a:rPr lang="en-US" altLang="en-US" dirty="0"/>
            </a:br>
            <a:r>
              <a:rPr lang="en-US" altLang="en-US" dirty="0"/>
              <a:t>Introduction to Data Mining</a:t>
            </a:r>
            <a:br>
              <a:rPr lang="en-US" altLang="en-US" dirty="0"/>
            </a:br>
            <a:r>
              <a:rPr lang="en-US" altLang="en-US" sz="2800" dirty="0"/>
              <a:t>2024 / 2025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046B084-1D14-409C-A5AD-E6707C1C99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7528" y="4221088"/>
            <a:ext cx="8534400" cy="1752600"/>
          </a:xfrm>
        </p:spPr>
        <p:txBody>
          <a:bodyPr/>
          <a:lstStyle/>
          <a:p>
            <a:r>
              <a:rPr lang="en-US" altLang="en-US" sz="3200" b="1" dirty="0"/>
              <a:t>Nada </a:t>
            </a:r>
            <a:r>
              <a:rPr lang="en-US" altLang="en-US" sz="3200" b="1" dirty="0" err="1"/>
              <a:t>Lavrač</a:t>
            </a:r>
            <a:r>
              <a:rPr lang="sl-SI" altLang="en-US" sz="3200" b="1" dirty="0"/>
              <a:t> </a:t>
            </a:r>
            <a:endParaRPr lang="en-US" altLang="en-US" sz="3200" b="1" dirty="0"/>
          </a:p>
          <a:p>
            <a:r>
              <a:rPr lang="sl-SI" altLang="en-US" sz="2400" dirty="0" err="1"/>
              <a:t>Department</a:t>
            </a:r>
            <a:r>
              <a:rPr lang="sl-SI" altLang="en-US" sz="2400" dirty="0"/>
              <a:t> </a:t>
            </a:r>
            <a:r>
              <a:rPr lang="sl-SI" altLang="en-US" sz="2400" dirty="0" err="1"/>
              <a:t>of</a:t>
            </a:r>
            <a:r>
              <a:rPr lang="sl-SI" altLang="en-US" sz="2400" dirty="0"/>
              <a:t> </a:t>
            </a:r>
            <a:r>
              <a:rPr lang="sl-SI" altLang="en-US" sz="2400" dirty="0" err="1"/>
              <a:t>Knowledge</a:t>
            </a:r>
            <a:r>
              <a:rPr lang="sl-SI" altLang="en-US" sz="2400" dirty="0"/>
              <a:t> Technologies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Jo</a:t>
            </a:r>
            <a:r>
              <a:rPr lang="sl-SI" altLang="en-US" sz="2400" dirty="0" err="1"/>
              <a:t>žef</a:t>
            </a:r>
            <a:r>
              <a:rPr lang="sl-SI" altLang="en-US" sz="2400" dirty="0"/>
              <a:t> </a:t>
            </a:r>
            <a:r>
              <a:rPr lang="en-US" altLang="en-US" sz="2400" dirty="0" err="1"/>
              <a:t>S</a:t>
            </a:r>
            <a:r>
              <a:rPr lang="sl-SI" altLang="en-US" sz="2400" dirty="0" err="1"/>
              <a:t>tefan</a:t>
            </a:r>
            <a:r>
              <a:rPr lang="sl-SI" altLang="en-US" sz="2400" dirty="0"/>
              <a:t> Institute</a:t>
            </a:r>
            <a:endParaRPr lang="en-US" altLang="en-US" sz="2400" dirty="0"/>
          </a:p>
          <a:p>
            <a:r>
              <a:rPr lang="en-US" altLang="en-US" sz="2400" dirty="0"/>
              <a:t>Ljubljana, Slovenia</a:t>
            </a:r>
            <a:endParaRPr lang="en-US" altLang="en-US" sz="2000" dirty="0"/>
          </a:p>
          <a:p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1248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0" y="967492"/>
            <a:ext cx="89916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Definition of a standard machine learning task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Given</a:t>
            </a:r>
            <a:r>
              <a:rPr lang="en-US" dirty="0"/>
              <a:t>: class-labeled data set (e.g., transaction data table, relational database, text documents, Web pages, …) 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Find</a:t>
            </a:r>
            <a:r>
              <a:rPr lang="en-US" dirty="0"/>
              <a:t>: a classification model, able to predict new instances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1" name="Google Shape;328;p16"/>
          <p:cNvSpPr/>
          <p:nvPr/>
        </p:nvSpPr>
        <p:spPr>
          <a:xfrm rot="16200000">
            <a:off x="6143625" y="2950736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9;p16"/>
          <p:cNvSpPr txBox="1"/>
          <p:nvPr/>
        </p:nvSpPr>
        <p:spPr>
          <a:xfrm>
            <a:off x="5610225" y="3788936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Machine Learning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oogle Shape;331;p16"/>
          <p:cNvGrpSpPr/>
          <p:nvPr/>
        </p:nvGrpSpPr>
        <p:grpSpPr>
          <a:xfrm>
            <a:off x="8174917" y="3336497"/>
            <a:ext cx="933450" cy="1143000"/>
            <a:chOff x="4124" y="2480"/>
            <a:chExt cx="408" cy="251"/>
          </a:xfrm>
        </p:grpSpPr>
        <p:sp>
          <p:nvSpPr>
            <p:cNvPr id="34" name="Google Shape;332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33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34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35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36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9" name="Google Shape;337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" name="Google Shape;338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" name="Google Shape;339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Google Shape;340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3" name="Google Shape;341;p16"/>
          <p:cNvSpPr txBox="1"/>
          <p:nvPr/>
        </p:nvSpPr>
        <p:spPr>
          <a:xfrm>
            <a:off x="7821612" y="4682698"/>
            <a:ext cx="201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classification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4" name="Google Shape;362;p16"/>
          <p:cNvGraphicFramePr/>
          <p:nvPr>
            <p:extLst/>
          </p:nvPr>
        </p:nvGraphicFramePr>
        <p:xfrm>
          <a:off x="2293772" y="3075499"/>
          <a:ext cx="3012209" cy="203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Worksheet" r:id="rId4" imgW="4015683" imgH="2529967" progId="Excel.Sheet.8">
                  <p:embed/>
                </p:oleObj>
              </mc:Choice>
              <mc:Fallback>
                <p:oleObj name="Worksheet" r:id="rId4" imgW="4015683" imgH="252996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293772" y="3075499"/>
                        <a:ext cx="3012209" cy="2036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Google Shape;36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60617" y="3580974"/>
            <a:ext cx="733425" cy="8731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250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100</a:t>
            </a:fld>
            <a:endParaRPr/>
          </a:p>
        </p:txBody>
      </p:sp>
      <p:sp>
        <p:nvSpPr>
          <p:cNvPr id="545" name="Google Shape;545;p19"/>
          <p:cNvSpPr txBox="1">
            <a:spLocks noGrp="1"/>
          </p:cNvSpPr>
          <p:nvPr>
            <p:ph type="title"/>
          </p:nvPr>
        </p:nvSpPr>
        <p:spPr>
          <a:xfrm>
            <a:off x="1703387" y="381000"/>
            <a:ext cx="8964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Converting decision tree to rules, and rule post-pruning (Quinlan 1993)</a:t>
            </a:r>
            <a:endParaRPr/>
          </a:p>
        </p:txBody>
      </p:sp>
      <p:sp>
        <p:nvSpPr>
          <p:cNvPr id="546" name="Google Shape;546;p19"/>
          <p:cNvSpPr txBox="1">
            <a:spLocks noGrp="1"/>
          </p:cNvSpPr>
          <p:nvPr>
            <p:ph type="body" idx="1"/>
          </p:nvPr>
        </p:nvSpPr>
        <p:spPr>
          <a:xfrm>
            <a:off x="1274618" y="2286000"/>
            <a:ext cx="88992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/>
              <a:t>Very frequently used method, e.g., in C4.5 and J48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Procedure: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grow a full tree (allowing overfitting)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convert the tree to an equivalent set of rules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prune each rule independently of others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sort final rules into a desired sequence for use</a:t>
            </a:r>
            <a:endParaRPr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101</a:t>
            </a:fld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89916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Learning decision trees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553" name="Google Shape;553;p20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4" name="Google Shape;5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7188" y="4090987"/>
            <a:ext cx="6321425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1166812"/>
            <a:ext cx="518477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102</a:t>
            </a:fld>
            <a:endParaRPr/>
          </a:p>
        </p:txBody>
      </p:sp>
      <p:sp>
        <p:nvSpPr>
          <p:cNvPr id="561" name="Google Shape;561;p21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61231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Transforming trees to rules: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562" name="Google Shape;562;p21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3" name="Google Shape;5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252538"/>
            <a:ext cx="353536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526" y="1036637"/>
            <a:ext cx="5578475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50" y="4392294"/>
            <a:ext cx="5010150" cy="23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103</a:t>
            </a:fld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61231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Pruning classification rules: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572" name="Google Shape;572;p22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3" name="Google Shape;5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252538"/>
            <a:ext cx="353536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526" y="1036637"/>
            <a:ext cx="5578475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2888" y="4551363"/>
            <a:ext cx="6169025" cy="215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762" y="4529138"/>
            <a:ext cx="259715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104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3: </a:t>
            </a:r>
            <a:br>
              <a:rPr lang="en-US" sz="3600" dirty="0"/>
            </a:br>
            <a:r>
              <a:rPr lang="en-US" sz="3600" dirty="0"/>
              <a:t>Rule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Classification rule learning algorithm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Learning individual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2184734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105</a:t>
            </a:fld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9144000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 for binary classification problems (AQ, Michalski 1969,86)</a:t>
            </a:r>
            <a:endParaRPr/>
          </a:p>
        </p:txBody>
      </p:sp>
      <p:sp>
        <p:nvSpPr>
          <p:cNvPr id="583" name="Google Shape;583;p23"/>
          <p:cNvSpPr txBox="1">
            <a:spLocks noGrp="1"/>
          </p:cNvSpPr>
          <p:nvPr>
            <p:ph type="body" idx="1"/>
          </p:nvPr>
        </p:nvSpPr>
        <p:spPr>
          <a:xfrm>
            <a:off x="1752600" y="1676400"/>
            <a:ext cx="8915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b="1" dirty="0"/>
              <a:t>Given</a:t>
            </a:r>
            <a:r>
              <a:rPr lang="en-US" dirty="0"/>
              <a:t> examples of 2 classes C</a:t>
            </a:r>
            <a:r>
              <a:rPr lang="en-US" sz="1200" dirty="0"/>
              <a:t>1</a:t>
            </a:r>
            <a:r>
              <a:rPr lang="en-US" dirty="0"/>
              <a:t>, C</a:t>
            </a:r>
            <a:r>
              <a:rPr lang="en-US" sz="1200" dirty="0"/>
              <a:t>2</a:t>
            </a:r>
            <a:endParaRPr dirty="0"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  <a:buNone/>
            </a:pPr>
            <a:r>
              <a:rPr lang="en-US" b="1" dirty="0"/>
              <a:t>for</a:t>
            </a:r>
            <a:r>
              <a:rPr lang="en-US" dirty="0"/>
              <a:t> each class Ci </a:t>
            </a:r>
            <a:r>
              <a:rPr lang="en-US" b="1" dirty="0"/>
              <a:t>do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 err="1"/>
              <a:t>RuleBase</a:t>
            </a:r>
            <a:r>
              <a:rPr lang="en-US" sz="2800" dirty="0"/>
              <a:t>(Ci) := empty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b="1" dirty="0"/>
              <a:t>repeat {learn-set-of-rules}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 err="1"/>
              <a:t>E</a:t>
            </a:r>
            <a:r>
              <a:rPr lang="en-US" sz="2400" baseline="-25000" dirty="0" err="1"/>
              <a:t>cur</a:t>
            </a:r>
            <a:r>
              <a:rPr lang="en-US" sz="2400" baseline="-25000" dirty="0"/>
              <a:t> </a:t>
            </a:r>
            <a:r>
              <a:rPr lang="en-US" sz="2400" dirty="0"/>
              <a:t> := Pi U Ni (Pi pos., Ni neg.)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b="1" dirty="0"/>
              <a:t>learn-one-rule</a:t>
            </a:r>
            <a:r>
              <a:rPr lang="en-US" sz="2400" dirty="0"/>
              <a:t> R</a:t>
            </a:r>
            <a:r>
              <a:rPr lang="en-US" sz="2400" baseline="-25000" dirty="0"/>
              <a:t> </a:t>
            </a:r>
            <a:r>
              <a:rPr lang="en-US" sz="2400" dirty="0"/>
              <a:t>covering some positive and no negatives examples 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/>
              <a:t>add </a:t>
            </a:r>
            <a:r>
              <a:rPr lang="en-US" sz="2400" dirty="0" err="1"/>
              <a:t>R</a:t>
            </a:r>
            <a:r>
              <a:rPr lang="en-US" sz="2400" baseline="-25000" dirty="0" err="1"/>
              <a:t>cur</a:t>
            </a:r>
            <a:r>
              <a:rPr lang="en-US" sz="2400" dirty="0"/>
              <a:t> to </a:t>
            </a:r>
            <a:r>
              <a:rPr lang="en-US" sz="2400" dirty="0" err="1"/>
              <a:t>RuleBase</a:t>
            </a:r>
            <a:r>
              <a:rPr lang="en-US" sz="2400" dirty="0"/>
              <a:t>(Ci)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/>
              <a:t>Pi</a:t>
            </a:r>
            <a:r>
              <a:rPr lang="en-US" sz="2400" baseline="-25000" dirty="0"/>
              <a:t> </a:t>
            </a:r>
            <a:r>
              <a:rPr lang="en-US" sz="2400" dirty="0"/>
              <a:t>= delete from Pi all pos. ex. covered by R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b="1" dirty="0"/>
              <a:t>until </a:t>
            </a:r>
            <a:r>
              <a:rPr lang="en-US" sz="2800" dirty="0"/>
              <a:t>Pi = empty </a:t>
            </a:r>
            <a:endParaRPr dirty="0"/>
          </a:p>
        </p:txBody>
      </p:sp>
      <p:sp>
        <p:nvSpPr>
          <p:cNvPr id="584" name="Google Shape;584;p23"/>
          <p:cNvSpPr txBox="1"/>
          <p:nvPr/>
        </p:nvSpPr>
        <p:spPr>
          <a:xfrm>
            <a:off x="8293100" y="3243262"/>
            <a:ext cx="914400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5" name="Google Shape;585;p23"/>
          <p:cNvCxnSpPr/>
          <p:nvPr/>
        </p:nvCxnSpPr>
        <p:spPr>
          <a:xfrm rot="10800000" flipH="1">
            <a:off x="8197851" y="1730375"/>
            <a:ext cx="1587" cy="1981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86" name="Google Shape;586;p23"/>
          <p:cNvCxnSpPr/>
          <p:nvPr/>
        </p:nvCxnSpPr>
        <p:spPr>
          <a:xfrm>
            <a:off x="8197850" y="3771901"/>
            <a:ext cx="2362200" cy="15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87" name="Google Shape;587;p23"/>
          <p:cNvSpPr txBox="1"/>
          <p:nvPr/>
        </p:nvSpPr>
        <p:spPr>
          <a:xfrm>
            <a:off x="8183562" y="2019300"/>
            <a:ext cx="2133600" cy="1752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23"/>
          <p:cNvSpPr txBox="1"/>
          <p:nvPr/>
        </p:nvSpPr>
        <p:spPr>
          <a:xfrm>
            <a:off x="9058275" y="2179637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89" name="Google Shape;589;p23"/>
          <p:cNvSpPr txBox="1"/>
          <p:nvPr/>
        </p:nvSpPr>
        <p:spPr>
          <a:xfrm>
            <a:off x="8621712" y="220345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0" name="Google Shape;590;p23"/>
          <p:cNvSpPr txBox="1"/>
          <p:nvPr/>
        </p:nvSpPr>
        <p:spPr>
          <a:xfrm>
            <a:off x="9634537" y="29718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1" name="Google Shape;591;p23"/>
          <p:cNvSpPr txBox="1"/>
          <p:nvPr/>
        </p:nvSpPr>
        <p:spPr>
          <a:xfrm>
            <a:off x="8482012" y="2611437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2" name="Google Shape;592;p23"/>
          <p:cNvSpPr txBox="1"/>
          <p:nvPr/>
        </p:nvSpPr>
        <p:spPr>
          <a:xfrm>
            <a:off x="8913812" y="25400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3" name="Google Shape;593;p23"/>
          <p:cNvSpPr txBox="1"/>
          <p:nvPr/>
        </p:nvSpPr>
        <p:spPr>
          <a:xfrm>
            <a:off x="9274175" y="31877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4" name="Google Shape;594;p23"/>
          <p:cNvSpPr txBox="1"/>
          <p:nvPr/>
        </p:nvSpPr>
        <p:spPr>
          <a:xfrm>
            <a:off x="8408987" y="34036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5" name="Google Shape;595;p23"/>
          <p:cNvSpPr txBox="1"/>
          <p:nvPr/>
        </p:nvSpPr>
        <p:spPr>
          <a:xfrm>
            <a:off x="9634537" y="23241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6" name="Google Shape;596;p23"/>
          <p:cNvSpPr txBox="1"/>
          <p:nvPr/>
        </p:nvSpPr>
        <p:spPr>
          <a:xfrm>
            <a:off x="9921875" y="2106612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7" name="Google Shape;597;p23"/>
          <p:cNvSpPr txBox="1"/>
          <p:nvPr/>
        </p:nvSpPr>
        <p:spPr>
          <a:xfrm>
            <a:off x="8769350" y="3332162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8" name="Google Shape;598;p23"/>
          <p:cNvSpPr txBox="1"/>
          <p:nvPr/>
        </p:nvSpPr>
        <p:spPr>
          <a:xfrm>
            <a:off x="8867775" y="30988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9" name="Google Shape;599;p23"/>
          <p:cNvSpPr txBox="1"/>
          <p:nvPr/>
        </p:nvSpPr>
        <p:spPr>
          <a:xfrm>
            <a:off x="8509000" y="2163763"/>
            <a:ext cx="1008062" cy="866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23"/>
          <p:cNvSpPr txBox="1"/>
          <p:nvPr/>
        </p:nvSpPr>
        <p:spPr>
          <a:xfrm>
            <a:off x="8364537" y="3171826"/>
            <a:ext cx="842962" cy="54133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1" name="Google Shape;601;p23"/>
          <p:cNvSpPr txBox="1"/>
          <p:nvPr/>
        </p:nvSpPr>
        <p:spPr>
          <a:xfrm>
            <a:off x="9301162" y="3098801"/>
            <a:ext cx="914400" cy="5429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2" name="Google Shape;602;p23"/>
          <p:cNvSpPr txBox="1"/>
          <p:nvPr/>
        </p:nvSpPr>
        <p:spPr>
          <a:xfrm>
            <a:off x="9645650" y="2163763"/>
            <a:ext cx="590550" cy="612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3" name="Google Shape;603;p23"/>
          <p:cNvSpPr txBox="1"/>
          <p:nvPr/>
        </p:nvSpPr>
        <p:spPr>
          <a:xfrm>
            <a:off x="9228137" y="26670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604" name="Google Shape;604;p23"/>
          <p:cNvSpPr txBox="1"/>
          <p:nvPr/>
        </p:nvSpPr>
        <p:spPr>
          <a:xfrm>
            <a:off x="9855200" y="24511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106</a:t>
            </a:fld>
            <a:endParaRPr/>
          </a:p>
        </p:txBody>
      </p:sp>
      <p:sp>
        <p:nvSpPr>
          <p:cNvPr id="646" name="Google Shape;646;p2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647" name="Google Shape;647;p26"/>
          <p:cNvSpPr txBox="1"/>
          <p:nvPr/>
        </p:nvSpPr>
        <p:spPr>
          <a:xfrm>
            <a:off x="4778376" y="27463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48" name="Google Shape;648;p26"/>
          <p:cNvSpPr txBox="1"/>
          <p:nvPr/>
        </p:nvSpPr>
        <p:spPr>
          <a:xfrm>
            <a:off x="5273676" y="2813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49" name="Google Shape;649;p26"/>
          <p:cNvSpPr txBox="1"/>
          <p:nvPr/>
        </p:nvSpPr>
        <p:spPr>
          <a:xfrm>
            <a:off x="43799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0" name="Google Shape;650;p26"/>
          <p:cNvSpPr txBox="1"/>
          <p:nvPr/>
        </p:nvSpPr>
        <p:spPr>
          <a:xfrm>
            <a:off x="4327526" y="27241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1" name="Google Shape;651;p26"/>
          <p:cNvSpPr txBox="1"/>
          <p:nvPr/>
        </p:nvSpPr>
        <p:spPr>
          <a:xfrm>
            <a:off x="4852988" y="298291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2" name="Google Shape;652;p26"/>
          <p:cNvSpPr txBox="1"/>
          <p:nvPr/>
        </p:nvSpPr>
        <p:spPr>
          <a:xfrm>
            <a:off x="3875088" y="35210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3" name="Google Shape;653;p26"/>
          <p:cNvSpPr txBox="1"/>
          <p:nvPr/>
        </p:nvSpPr>
        <p:spPr>
          <a:xfrm>
            <a:off x="4294188" y="3962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4" name="Google Shape;654;p26"/>
          <p:cNvSpPr txBox="1"/>
          <p:nvPr/>
        </p:nvSpPr>
        <p:spPr>
          <a:xfrm>
            <a:off x="4606926" y="369252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5" name="Google Shape;655;p26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6" name="Google Shape;656;p26"/>
          <p:cNvSpPr txBox="1"/>
          <p:nvPr/>
        </p:nvSpPr>
        <p:spPr>
          <a:xfrm>
            <a:off x="5337176" y="30480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7" name="Google Shape;657;p26"/>
          <p:cNvSpPr txBox="1"/>
          <p:nvPr/>
        </p:nvSpPr>
        <p:spPr>
          <a:xfrm>
            <a:off x="3960813" y="30797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8" name="Google Shape;658;p26"/>
          <p:cNvSpPr txBox="1"/>
          <p:nvPr/>
        </p:nvSpPr>
        <p:spPr>
          <a:xfrm>
            <a:off x="4402138" y="30384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9" name="Google Shape;659;p26"/>
          <p:cNvSpPr txBox="1"/>
          <p:nvPr/>
        </p:nvSpPr>
        <p:spPr>
          <a:xfrm>
            <a:off x="4230688" y="36195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0" name="Google Shape;660;p26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1" name="Google Shape;661;p26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2" name="Google Shape;662;p26"/>
          <p:cNvSpPr txBox="1"/>
          <p:nvPr/>
        </p:nvSpPr>
        <p:spPr>
          <a:xfrm>
            <a:off x="3908426" y="38877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3" name="Google Shape;663;p26"/>
          <p:cNvSpPr txBox="1"/>
          <p:nvPr/>
        </p:nvSpPr>
        <p:spPr>
          <a:xfrm>
            <a:off x="4703763" y="33924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4" name="Google Shape;664;p26"/>
          <p:cNvSpPr txBox="1"/>
          <p:nvPr/>
        </p:nvSpPr>
        <p:spPr>
          <a:xfrm>
            <a:off x="41005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5" name="Google Shape;665;p26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6" name="Google Shape;666;p26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7" name="Google Shape;667;p26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4392613" y="4210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9" name="Google Shape;669;p26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70" name="Google Shape;670;p26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1" name="Google Shape;671;p26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2" name="Google Shape;672;p26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3" name="Google Shape;673;p26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4" name="Google Shape;674;p26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5" name="Google Shape;675;p26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6" name="Google Shape;676;p26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7" name="Google Shape;677;p26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8" name="Google Shape;678;p26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9" name="Google Shape;679;p26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0" name="Google Shape;680;p26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1" name="Google Shape;681;p26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2" name="Google Shape;682;p26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3" name="Google Shape;683;p26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4" name="Google Shape;684;p26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5" name="Google Shape;685;p26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6" name="Google Shape;686;p26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7" name="Google Shape;687;p26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8" name="Google Shape;688;p26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90" name="Google Shape;690;p26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91" name="Google Shape;691;p26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92" name="Google Shape;692;p26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3" name="Google Shape;693;p26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26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695" name="Google Shape;695;p26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696" name="Google Shape;696;p26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107</a:t>
            </a:fld>
            <a:endParaRPr/>
          </a:p>
        </p:txBody>
      </p:sp>
      <p:sp>
        <p:nvSpPr>
          <p:cNvPr id="702" name="Google Shape;702;p2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703" name="Google Shape;703;p27"/>
          <p:cNvSpPr txBox="1"/>
          <p:nvPr/>
        </p:nvSpPr>
        <p:spPr>
          <a:xfrm>
            <a:off x="4778376" y="27463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4" name="Google Shape;704;p27"/>
          <p:cNvSpPr txBox="1"/>
          <p:nvPr/>
        </p:nvSpPr>
        <p:spPr>
          <a:xfrm>
            <a:off x="5273676" y="2813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5" name="Google Shape;705;p27"/>
          <p:cNvSpPr txBox="1"/>
          <p:nvPr/>
        </p:nvSpPr>
        <p:spPr>
          <a:xfrm>
            <a:off x="43799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6" name="Google Shape;706;p27"/>
          <p:cNvSpPr txBox="1"/>
          <p:nvPr/>
        </p:nvSpPr>
        <p:spPr>
          <a:xfrm>
            <a:off x="4327526" y="27241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7" name="Google Shape;707;p27"/>
          <p:cNvSpPr txBox="1"/>
          <p:nvPr/>
        </p:nvSpPr>
        <p:spPr>
          <a:xfrm>
            <a:off x="4852988" y="298291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8" name="Google Shape;708;p27"/>
          <p:cNvSpPr txBox="1"/>
          <p:nvPr/>
        </p:nvSpPr>
        <p:spPr>
          <a:xfrm>
            <a:off x="3875088" y="35210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9" name="Google Shape;709;p27"/>
          <p:cNvSpPr txBox="1"/>
          <p:nvPr/>
        </p:nvSpPr>
        <p:spPr>
          <a:xfrm>
            <a:off x="4294188" y="3962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0" name="Google Shape;710;p27"/>
          <p:cNvSpPr txBox="1"/>
          <p:nvPr/>
        </p:nvSpPr>
        <p:spPr>
          <a:xfrm>
            <a:off x="4606926" y="369252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1" name="Google Shape;711;p27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2" name="Google Shape;712;p27"/>
          <p:cNvSpPr txBox="1"/>
          <p:nvPr/>
        </p:nvSpPr>
        <p:spPr>
          <a:xfrm>
            <a:off x="5337176" y="30480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3" name="Google Shape;713;p27"/>
          <p:cNvSpPr txBox="1"/>
          <p:nvPr/>
        </p:nvSpPr>
        <p:spPr>
          <a:xfrm>
            <a:off x="3960813" y="30797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4" name="Google Shape;714;p27"/>
          <p:cNvSpPr txBox="1"/>
          <p:nvPr/>
        </p:nvSpPr>
        <p:spPr>
          <a:xfrm>
            <a:off x="4402138" y="30384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5" name="Google Shape;715;p27"/>
          <p:cNvSpPr txBox="1"/>
          <p:nvPr/>
        </p:nvSpPr>
        <p:spPr>
          <a:xfrm>
            <a:off x="4230688" y="36195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6" name="Google Shape;716;p27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7" name="Google Shape;717;p27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8" name="Google Shape;718;p27"/>
          <p:cNvSpPr txBox="1"/>
          <p:nvPr/>
        </p:nvSpPr>
        <p:spPr>
          <a:xfrm>
            <a:off x="3908426" y="38877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9" name="Google Shape;719;p27"/>
          <p:cNvSpPr txBox="1"/>
          <p:nvPr/>
        </p:nvSpPr>
        <p:spPr>
          <a:xfrm>
            <a:off x="4703763" y="33924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0" name="Google Shape;720;p27"/>
          <p:cNvSpPr txBox="1"/>
          <p:nvPr/>
        </p:nvSpPr>
        <p:spPr>
          <a:xfrm>
            <a:off x="41005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1" name="Google Shape;721;p27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2" name="Google Shape;722;p27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3" name="Google Shape;723;p27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4" name="Google Shape;724;p27"/>
          <p:cNvSpPr txBox="1"/>
          <p:nvPr/>
        </p:nvSpPr>
        <p:spPr>
          <a:xfrm>
            <a:off x="4392613" y="4210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5" name="Google Shape;725;p27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6" name="Google Shape;726;p27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7" name="Google Shape;727;p27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8" name="Google Shape;728;p27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9" name="Google Shape;729;p27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0" name="Google Shape;730;p27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1" name="Google Shape;731;p27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2" name="Google Shape;732;p27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3" name="Google Shape;733;p27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4" name="Google Shape;734;p27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6" name="Google Shape;736;p27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7" name="Google Shape;737;p27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8" name="Google Shape;738;p27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9" name="Google Shape;739;p27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0" name="Google Shape;740;p27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1" name="Google Shape;741;p27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2" name="Google Shape;742;p27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3" name="Google Shape;743;p27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4" name="Google Shape;744;p27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5" name="Google Shape;745;p27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6" name="Google Shape;746;p27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7" name="Google Shape;747;p27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8" name="Google Shape;748;p27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9" name="Google Shape;749;p27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0" name="Google Shape;750;p27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751" name="Google Shape;751;p27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752" name="Google Shape;752;p27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53" name="Google Shape;753;p27"/>
          <p:cNvSpPr/>
          <p:nvPr/>
        </p:nvSpPr>
        <p:spPr>
          <a:xfrm>
            <a:off x="4373562" y="2471737"/>
            <a:ext cx="2011362" cy="957262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4" name="Google Shape;754;p27"/>
          <p:cNvSpPr txBox="1"/>
          <p:nvPr/>
        </p:nvSpPr>
        <p:spPr>
          <a:xfrm>
            <a:off x="4440237" y="1700212"/>
            <a:ext cx="6227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Rule1: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Cond2</a:t>
            </a:r>
            <a:r>
              <a:rPr lang="en-US" sz="12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AND Cond3</a:t>
            </a:r>
            <a:endParaRPr/>
          </a:p>
        </p:txBody>
      </p:sp>
      <p:cxnSp>
        <p:nvCxnSpPr>
          <p:cNvPr id="755" name="Google Shape;755;p27"/>
          <p:cNvCxnSpPr/>
          <p:nvPr/>
        </p:nvCxnSpPr>
        <p:spPr>
          <a:xfrm rot="10800000">
            <a:off x="5418137" y="2162176"/>
            <a:ext cx="11112" cy="301625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108</a:t>
            </a:fld>
            <a:endParaRPr/>
          </a:p>
        </p:txBody>
      </p:sp>
      <p:sp>
        <p:nvSpPr>
          <p:cNvPr id="761" name="Google Shape;761;p28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762" name="Google Shape;762;p28"/>
          <p:cNvSpPr txBox="1"/>
          <p:nvPr/>
        </p:nvSpPr>
        <p:spPr>
          <a:xfrm>
            <a:off x="43799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3" name="Google Shape;763;p28"/>
          <p:cNvSpPr txBox="1"/>
          <p:nvPr/>
        </p:nvSpPr>
        <p:spPr>
          <a:xfrm>
            <a:off x="3875088" y="35210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4" name="Google Shape;764;p28"/>
          <p:cNvSpPr txBox="1"/>
          <p:nvPr/>
        </p:nvSpPr>
        <p:spPr>
          <a:xfrm>
            <a:off x="4294188" y="3962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5" name="Google Shape;765;p28"/>
          <p:cNvSpPr txBox="1"/>
          <p:nvPr/>
        </p:nvSpPr>
        <p:spPr>
          <a:xfrm>
            <a:off x="4606926" y="369252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6" name="Google Shape;766;p28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7" name="Google Shape;767;p28"/>
          <p:cNvSpPr txBox="1"/>
          <p:nvPr/>
        </p:nvSpPr>
        <p:spPr>
          <a:xfrm>
            <a:off x="3960813" y="30797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8" name="Google Shape;768;p28"/>
          <p:cNvSpPr txBox="1"/>
          <p:nvPr/>
        </p:nvSpPr>
        <p:spPr>
          <a:xfrm>
            <a:off x="4230688" y="36195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9" name="Google Shape;769;p28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0" name="Google Shape;770;p28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1" name="Google Shape;771;p28"/>
          <p:cNvSpPr txBox="1"/>
          <p:nvPr/>
        </p:nvSpPr>
        <p:spPr>
          <a:xfrm>
            <a:off x="3908426" y="38877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2" name="Google Shape;772;p28"/>
          <p:cNvSpPr txBox="1"/>
          <p:nvPr/>
        </p:nvSpPr>
        <p:spPr>
          <a:xfrm>
            <a:off x="4703763" y="33924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3" name="Google Shape;773;p28"/>
          <p:cNvSpPr txBox="1"/>
          <p:nvPr/>
        </p:nvSpPr>
        <p:spPr>
          <a:xfrm>
            <a:off x="41005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4" name="Google Shape;774;p28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5" name="Google Shape;775;p28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6" name="Google Shape;776;p28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7" name="Google Shape;777;p28"/>
          <p:cNvSpPr txBox="1"/>
          <p:nvPr/>
        </p:nvSpPr>
        <p:spPr>
          <a:xfrm>
            <a:off x="4392613" y="4210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8" name="Google Shape;778;p28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9" name="Google Shape;779;p28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0" name="Google Shape;780;p28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1" name="Google Shape;781;p28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2" name="Google Shape;782;p28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3" name="Google Shape;783;p28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4" name="Google Shape;784;p28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5" name="Google Shape;785;p28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6" name="Google Shape;786;p28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7" name="Google Shape;787;p28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8" name="Google Shape;788;p28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9" name="Google Shape;789;p28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0" name="Google Shape;790;p28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1" name="Google Shape;791;p28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2" name="Google Shape;792;p28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3" name="Google Shape;793;p28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4" name="Google Shape;794;p28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5" name="Google Shape;795;p28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6" name="Google Shape;796;p28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7" name="Google Shape;797;p28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8" name="Google Shape;798;p28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9" name="Google Shape;799;p28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00" name="Google Shape;800;p28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01" name="Google Shape;801;p28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3" name="Google Shape;803;p28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804" name="Google Shape;804;p28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805" name="Google Shape;805;p28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06" name="Google Shape;806;p28"/>
          <p:cNvSpPr/>
          <p:nvPr/>
        </p:nvSpPr>
        <p:spPr>
          <a:xfrm>
            <a:off x="4367212" y="2471737"/>
            <a:ext cx="2011362" cy="957262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07" name="Google Shape;807;p28"/>
          <p:cNvCxnSpPr/>
          <p:nvPr/>
        </p:nvCxnSpPr>
        <p:spPr>
          <a:xfrm rot="10800000">
            <a:off x="5418137" y="2162176"/>
            <a:ext cx="11112" cy="301625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  <p:sp>
        <p:nvSpPr>
          <p:cNvPr id="808" name="Google Shape;808;p28"/>
          <p:cNvSpPr txBox="1"/>
          <p:nvPr/>
        </p:nvSpPr>
        <p:spPr>
          <a:xfrm>
            <a:off x="4440237" y="1700212"/>
            <a:ext cx="6227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Rule1: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Cond2</a:t>
            </a:r>
            <a:r>
              <a:rPr lang="en-US" sz="12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AND Cond3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109</a:t>
            </a:fld>
            <a:endParaRPr/>
          </a:p>
        </p:txBody>
      </p:sp>
      <p:sp>
        <p:nvSpPr>
          <p:cNvPr id="814" name="Google Shape;814;p2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815" name="Google Shape;815;p29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6" name="Google Shape;816;p29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7" name="Google Shape;817;p29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8" name="Google Shape;818;p29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9" name="Google Shape;819;p29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20" name="Google Shape;820;p29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21" name="Google Shape;821;p29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22" name="Google Shape;822;p29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3" name="Google Shape;823;p29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4" name="Google Shape;824;p29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5" name="Google Shape;825;p29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6" name="Google Shape;826;p29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7" name="Google Shape;827;p29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8" name="Google Shape;828;p29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9" name="Google Shape;829;p29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0" name="Google Shape;830;p29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1" name="Google Shape;831;p29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2" name="Google Shape;832;p29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3" name="Google Shape;833;p29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4" name="Google Shape;834;p29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5" name="Google Shape;835;p29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6" name="Google Shape;836;p29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7" name="Google Shape;837;p29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8" name="Google Shape;838;p29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9" name="Google Shape;839;p29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0" name="Google Shape;840;p29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1" name="Google Shape;841;p29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2" name="Google Shape;842;p29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3" name="Google Shape;843;p29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4" name="Google Shape;844;p29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6" name="Google Shape;846;p29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847" name="Google Shape;847;p29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848" name="Google Shape;848;p29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9" name="Google Shape;849;p29"/>
          <p:cNvSpPr/>
          <p:nvPr/>
        </p:nvSpPr>
        <p:spPr>
          <a:xfrm>
            <a:off x="4367212" y="2471737"/>
            <a:ext cx="2011362" cy="957262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0" name="Google Shape;850;p29"/>
          <p:cNvSpPr txBox="1"/>
          <p:nvPr/>
        </p:nvSpPr>
        <p:spPr>
          <a:xfrm>
            <a:off x="4725987" y="1700212"/>
            <a:ext cx="5942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Rule1: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Cond2 AND Cond3</a:t>
            </a:r>
            <a:endParaRPr/>
          </a:p>
        </p:txBody>
      </p:sp>
      <p:cxnSp>
        <p:nvCxnSpPr>
          <p:cNvPr id="851" name="Google Shape;851;p29"/>
          <p:cNvCxnSpPr/>
          <p:nvPr/>
        </p:nvCxnSpPr>
        <p:spPr>
          <a:xfrm rot="10800000">
            <a:off x="5418137" y="2162176"/>
            <a:ext cx="11112" cy="301625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  <p:sp>
        <p:nvSpPr>
          <p:cNvPr id="852" name="Google Shape;852;p29"/>
          <p:cNvSpPr/>
          <p:nvPr/>
        </p:nvSpPr>
        <p:spPr>
          <a:xfrm>
            <a:off x="3876676" y="2595563"/>
            <a:ext cx="1139825" cy="1912937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3" name="Google Shape;853;p29"/>
          <p:cNvSpPr txBox="1"/>
          <p:nvPr/>
        </p:nvSpPr>
        <p:spPr>
          <a:xfrm>
            <a:off x="1597025" y="4724400"/>
            <a:ext cx="6227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Rule2: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Cond8</a:t>
            </a:r>
            <a:r>
              <a:rPr lang="en-US" sz="12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AND Cond6</a:t>
            </a:r>
            <a:endParaRPr/>
          </a:p>
        </p:txBody>
      </p:sp>
      <p:cxnSp>
        <p:nvCxnSpPr>
          <p:cNvPr id="854" name="Google Shape;854;p29"/>
          <p:cNvCxnSpPr/>
          <p:nvPr/>
        </p:nvCxnSpPr>
        <p:spPr>
          <a:xfrm rot="10800000" flipH="1">
            <a:off x="3143250" y="4078288"/>
            <a:ext cx="792162" cy="719137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1" y="893128"/>
            <a:ext cx="8638309" cy="40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Standard machine learning scenario</a:t>
            </a:r>
          </a:p>
          <a:p>
            <a:pPr lvl="1" indent="-457200">
              <a:spcBef>
                <a:spcPts val="480"/>
              </a:spcBef>
              <a:buSzPts val="2400"/>
              <a:buFont typeface="+mj-lt"/>
              <a:buAutoNum type="arabicPeriod"/>
            </a:pPr>
            <a:r>
              <a:rPr lang="en-US" dirty="0"/>
              <a:t>Use a ML algorithm to learn a predictive model from class-labeled data</a:t>
            </a:r>
          </a:p>
          <a:p>
            <a:pPr lvl="1" indent="-457200">
              <a:spcBef>
                <a:spcPts val="480"/>
              </a:spcBef>
              <a:buSzPts val="2400"/>
              <a:buFont typeface="+mj-lt"/>
              <a:buAutoNum type="arabicPeriod"/>
            </a:pPr>
            <a:r>
              <a:rPr lang="en-US" dirty="0"/>
              <a:t>Use the induced model to predict the class of new (unlabeled) data instances </a:t>
            </a:r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20" name="Google Shape;343;p16"/>
          <p:cNvGrpSpPr/>
          <p:nvPr/>
        </p:nvGrpSpPr>
        <p:grpSpPr>
          <a:xfrm>
            <a:off x="5568516" y="3490333"/>
            <a:ext cx="933450" cy="1143000"/>
            <a:chOff x="4124" y="2480"/>
            <a:chExt cx="408" cy="251"/>
          </a:xfrm>
        </p:grpSpPr>
        <p:sp>
          <p:nvSpPr>
            <p:cNvPr id="21" name="Google Shape;344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345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346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347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348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6" name="Google Shape;349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Google Shape;350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Google Shape;351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Google Shape;352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30" name="Google Shape;353;p16" descr="MPj038620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2141" y="3428422"/>
            <a:ext cx="762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354;p16"/>
          <p:cNvCxnSpPr/>
          <p:nvPr/>
        </p:nvCxnSpPr>
        <p:spPr>
          <a:xfrm>
            <a:off x="6435284" y="6021387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" name="Google Shape;355;p16"/>
          <p:cNvCxnSpPr/>
          <p:nvPr/>
        </p:nvCxnSpPr>
        <p:spPr>
          <a:xfrm>
            <a:off x="4489729" y="6021387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8" name="Google Shape;356;p16"/>
          <p:cNvSpPr txBox="1"/>
          <p:nvPr/>
        </p:nvSpPr>
        <p:spPr>
          <a:xfrm>
            <a:off x="3487030" y="5608348"/>
            <a:ext cx="21145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new unclassified instance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357;p16"/>
          <p:cNvSpPr txBox="1"/>
          <p:nvPr/>
        </p:nvSpPr>
        <p:spPr>
          <a:xfrm>
            <a:off x="6440047" y="5661025"/>
            <a:ext cx="15795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classified  instance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358;p16"/>
          <p:cNvSpPr txBox="1"/>
          <p:nvPr/>
        </p:nvSpPr>
        <p:spPr>
          <a:xfrm>
            <a:off x="6432110" y="6092826"/>
            <a:ext cx="17303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black box classifier no explanation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1" name="Google Shape;359;p16"/>
          <p:cNvCxnSpPr/>
          <p:nvPr/>
        </p:nvCxnSpPr>
        <p:spPr>
          <a:xfrm>
            <a:off x="6648016" y="3995159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52" name="Google Shape;3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123" y="5650634"/>
            <a:ext cx="733425" cy="8731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3" name="Google Shape;357;p16"/>
          <p:cNvSpPr txBox="1"/>
          <p:nvPr/>
        </p:nvSpPr>
        <p:spPr>
          <a:xfrm>
            <a:off x="6607978" y="3640440"/>
            <a:ext cx="157956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classified  instance</a:t>
            </a:r>
          </a:p>
          <a:p>
            <a:pPr>
              <a:buClr>
                <a:srgbClr val="000000"/>
              </a:buClr>
              <a:buSzPts val="1600"/>
              <a:buFont typeface="Arial Narrow"/>
              <a:buNone/>
            </a:pPr>
            <a:endParaRPr lang="en-US" sz="1600" kern="0" dirty="0">
              <a:solidFill>
                <a:srgbClr val="000000"/>
              </a:solidFill>
              <a:latin typeface="Arial Narrow"/>
              <a:cs typeface="Arial"/>
              <a:sym typeface="Arial Narrow"/>
            </a:endParaRPr>
          </a:p>
          <a:p>
            <a:pPr>
              <a:buClr>
                <a:srgbClr val="000000"/>
              </a:buClr>
              <a:buSzPts val="1600"/>
              <a:buFont typeface="Arial"/>
              <a:buNone/>
            </a:pPr>
            <a:r>
              <a:rPr lang="sl-SI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</a:t>
            </a:r>
            <a:r>
              <a:rPr lang="sl-SI" sz="1400" kern="0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mbolic</a:t>
            </a:r>
            <a:r>
              <a:rPr lang="sl-SI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model  </a:t>
            </a:r>
            <a:r>
              <a:rPr lang="sl-SI" sz="1400" kern="0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explanation</a:t>
            </a:r>
            <a:r>
              <a:rPr lang="en-US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1400" kern="0" dirty="0">
              <a:solidFill>
                <a:srgbClr val="000099"/>
              </a:solidFill>
              <a:cs typeface="Arial"/>
              <a:sym typeface="Arial"/>
            </a:endParaRPr>
          </a:p>
        </p:txBody>
      </p:sp>
      <p:cxnSp>
        <p:nvCxnSpPr>
          <p:cNvPr id="54" name="Google Shape;355;p16"/>
          <p:cNvCxnSpPr/>
          <p:nvPr/>
        </p:nvCxnSpPr>
        <p:spPr>
          <a:xfrm>
            <a:off x="4445000" y="4043617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5" name="Google Shape;356;p16"/>
          <p:cNvSpPr txBox="1"/>
          <p:nvPr/>
        </p:nvSpPr>
        <p:spPr>
          <a:xfrm>
            <a:off x="3265366" y="3661782"/>
            <a:ext cx="21145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new unclassified instance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110</a:t>
            </a:fld>
            <a:endParaRPr/>
          </a:p>
        </p:txBody>
      </p:sp>
      <p:sp>
        <p:nvSpPr>
          <p:cNvPr id="860" name="Google Shape;860;p30"/>
          <p:cNvSpPr txBox="1">
            <a:spLocks noGrp="1"/>
          </p:cNvSpPr>
          <p:nvPr>
            <p:ph type="title"/>
          </p:nvPr>
        </p:nvSpPr>
        <p:spPr>
          <a:xfrm>
            <a:off x="1524000" y="87312"/>
            <a:ext cx="961231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Principles of learning classification rules</a:t>
            </a:r>
            <a:endParaRPr/>
          </a:p>
        </p:txBody>
      </p:sp>
      <p:sp>
        <p:nvSpPr>
          <p:cNvPr id="861" name="Google Shape;861;p30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2" name="Google Shape;862;p30"/>
          <p:cNvSpPr txBox="1"/>
          <p:nvPr/>
        </p:nvSpPr>
        <p:spPr>
          <a:xfrm>
            <a:off x="1847850" y="1484312"/>
            <a:ext cx="84963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2060"/>
              </a:buClr>
              <a:buSzPts val="2000"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Important notions:</a:t>
            </a:r>
            <a:endParaRPr/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Rules are learned separately for each class </a:t>
            </a:r>
            <a:endParaRPr/>
          </a:p>
          <a:p>
            <a:pPr>
              <a:buClr>
                <a:srgbClr val="002060"/>
              </a:buClr>
              <a:buSzPts val="2000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(e.g., separately for two classes: Yes and No)</a:t>
            </a:r>
            <a:endParaRPr/>
          </a:p>
          <a:p>
            <a:pPr>
              <a:buClr>
                <a:schemeClr val="lt1"/>
              </a:buClr>
              <a:buSzPts val="2000"/>
            </a:pP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Aiming at large “coverage” of the target class</a:t>
            </a:r>
            <a:endParaRPr/>
          </a:p>
          <a:p>
            <a:pPr marL="742950" lvl="1" indent="-28575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Large coverage of class Yes when learning rules for class Yes</a:t>
            </a:r>
            <a:endParaRPr/>
          </a:p>
          <a:p>
            <a:pPr marL="742950" lvl="1" indent="-28575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Large coverage of class No when learning rules for class No</a:t>
            </a:r>
            <a:endParaRPr/>
          </a:p>
          <a:p>
            <a:pPr marL="742950" lvl="1" indent="-158750">
              <a:buClr>
                <a:schemeClr val="lt1"/>
              </a:buClr>
              <a:buSzPts val="2000"/>
            </a:pP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Default (majority class) rule is added when coverage becomes low (below some user-defined rule pruning parameter)</a:t>
            </a:r>
            <a:endParaRPr/>
          </a:p>
        </p:txBody>
      </p:sp>
      <p:pic>
        <p:nvPicPr>
          <p:cNvPr id="863" name="Google Shape;8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362" y="842962"/>
            <a:ext cx="4049712" cy="272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111</a:t>
            </a:fld>
            <a:endParaRPr/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Multi-class learning: </a:t>
            </a:r>
            <a:br>
              <a:rPr lang="en-US" sz="3200"/>
            </a:br>
            <a:r>
              <a:rPr lang="en-US" sz="3200"/>
              <a:t>One-against-all learning strategy </a:t>
            </a:r>
            <a:endParaRPr/>
          </a:p>
        </p:txBody>
      </p:sp>
      <p:pic>
        <p:nvPicPr>
          <p:cNvPr id="611" name="Google Shape;6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862" y="1381125"/>
            <a:ext cx="3848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888" y="2924175"/>
            <a:ext cx="5851525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112</a:t>
            </a:fld>
            <a:endParaRPr/>
          </a:p>
        </p:txBody>
      </p:sp>
      <p:sp>
        <p:nvSpPr>
          <p:cNvPr id="925" name="Google Shape;925;p3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Learn-one-rule:</a:t>
            </a:r>
            <a:br>
              <a:rPr lang="en-US" sz="3600" dirty="0"/>
            </a:br>
            <a:r>
              <a:rPr lang="en-US" sz="3600" dirty="0"/>
              <a:t>Search mechanism and heuristics</a:t>
            </a:r>
            <a:endParaRPr dirty="0"/>
          </a:p>
        </p:txBody>
      </p:sp>
      <p:sp>
        <p:nvSpPr>
          <p:cNvPr id="926" name="Google Shape;926;p33"/>
          <p:cNvSpPr txBox="1">
            <a:spLocks noGrp="1"/>
          </p:cNvSpPr>
          <p:nvPr>
            <p:ph type="body" idx="1"/>
          </p:nvPr>
        </p:nvSpPr>
        <p:spPr>
          <a:xfrm>
            <a:off x="1524000" y="1484312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/>
              <a:t>Assume a two-class problem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Two classes (+,-),  learn rules for + class (Cl)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Search for specializations R’ of a rule R = </a:t>
            </a:r>
            <a:r>
              <a:rPr lang="en-US" sz="2600" dirty="0"/>
              <a:t>Cl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dirty="0"/>
              <a:t> </a:t>
            </a:r>
            <a:r>
              <a:rPr lang="en-US" sz="2600" dirty="0"/>
              <a:t>Cond </a:t>
            </a:r>
            <a:r>
              <a:rPr lang="en-US" dirty="0"/>
              <a:t> from the </a:t>
            </a:r>
            <a:r>
              <a:rPr lang="en-US" dirty="0" err="1"/>
              <a:t>RuleBase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Specialization R’ of rule R = </a:t>
            </a:r>
            <a:r>
              <a:rPr lang="en-US" sz="2600" dirty="0"/>
              <a:t>Cl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dirty="0"/>
              <a:t> </a:t>
            </a:r>
            <a:r>
              <a:rPr lang="en-US" sz="2600" dirty="0"/>
              <a:t>Cond</a:t>
            </a:r>
            <a:endParaRPr dirty="0"/>
          </a:p>
          <a:p>
            <a:pPr marL="342900">
              <a:spcBef>
                <a:spcPts val="560"/>
              </a:spcBef>
              <a:buSzPts val="2800"/>
              <a:buNone/>
            </a:pPr>
            <a:r>
              <a:rPr lang="en-US" dirty="0"/>
              <a:t>			has the form    R’ = </a:t>
            </a:r>
            <a:r>
              <a:rPr lang="en-US" sz="2600" dirty="0"/>
              <a:t>Cl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dirty="0"/>
              <a:t> </a:t>
            </a:r>
            <a:r>
              <a:rPr lang="en-US" sz="2600" dirty="0"/>
              <a:t>Cond &amp; Cond’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Heuristic search for rules: find the best Cond’ to be added to the current rule R, such that rule accuracy is improved, e.g., such that </a:t>
            </a:r>
            <a:r>
              <a:rPr lang="en-US" dirty="0" err="1"/>
              <a:t>Acc</a:t>
            </a:r>
            <a:r>
              <a:rPr lang="en-US" dirty="0"/>
              <a:t>(R’) &gt; </a:t>
            </a:r>
            <a:r>
              <a:rPr lang="en-US" dirty="0" err="1"/>
              <a:t>Acc</a:t>
            </a:r>
            <a:r>
              <a:rPr lang="en-US" dirty="0"/>
              <a:t>(R)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where the expected </a:t>
            </a:r>
            <a:r>
              <a:rPr lang="en-US" b="1" dirty="0"/>
              <a:t>accuracy (precision) </a:t>
            </a:r>
            <a:r>
              <a:rPr lang="en-US" sz="2200" dirty="0"/>
              <a:t>of a rule can be estimated as A(R) = </a:t>
            </a:r>
            <a:r>
              <a:rPr lang="en-US" dirty="0"/>
              <a:t>p(</a:t>
            </a:r>
            <a:r>
              <a:rPr lang="en-US" dirty="0" err="1"/>
              <a:t>Cl|Cond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113</a:t>
            </a:fld>
            <a:endParaRPr/>
          </a:p>
        </p:txBody>
      </p:sp>
      <p:sp>
        <p:nvSpPr>
          <p:cNvPr id="869" name="Google Shape;869;p31"/>
          <p:cNvSpPr txBox="1">
            <a:spLocks noGrp="1"/>
          </p:cNvSpPr>
          <p:nvPr>
            <p:ph type="title"/>
          </p:nvPr>
        </p:nvSpPr>
        <p:spPr>
          <a:xfrm>
            <a:off x="1524000" y="287338"/>
            <a:ext cx="91440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Learn-one-rule as heuristic search: 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870" name="Google Shape;870;p31"/>
          <p:cNvSpPr txBox="1"/>
          <p:nvPr/>
        </p:nvSpPr>
        <p:spPr>
          <a:xfrm>
            <a:off x="4508500" y="1827213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/>
          </a:p>
        </p:txBody>
      </p:sp>
      <p:sp>
        <p:nvSpPr>
          <p:cNvPr id="871" name="Google Shape;871;p31"/>
          <p:cNvSpPr txBox="1"/>
          <p:nvPr/>
        </p:nvSpPr>
        <p:spPr>
          <a:xfrm>
            <a:off x="1763713" y="266382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no</a:t>
            </a:r>
            <a:endParaRPr dirty="0"/>
          </a:p>
        </p:txBody>
      </p:sp>
      <p:sp>
        <p:nvSpPr>
          <p:cNvPr id="872" name="Google Shape;872;p31"/>
          <p:cNvSpPr txBox="1"/>
          <p:nvPr/>
        </p:nvSpPr>
        <p:spPr>
          <a:xfrm>
            <a:off x="3349626" y="3349625"/>
            <a:ext cx="2149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yes</a:t>
            </a:r>
            <a:endParaRPr dirty="0"/>
          </a:p>
        </p:txBody>
      </p:sp>
      <p:sp>
        <p:nvSpPr>
          <p:cNvPr id="873" name="Google Shape;873;p31"/>
          <p:cNvSpPr txBox="1"/>
          <p:nvPr/>
        </p:nvSpPr>
        <p:spPr>
          <a:xfrm>
            <a:off x="5727701" y="327342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 dirty="0"/>
          </a:p>
        </p:txBody>
      </p:sp>
      <p:sp>
        <p:nvSpPr>
          <p:cNvPr id="874" name="Google Shape;874;p31"/>
          <p:cNvSpPr txBox="1"/>
          <p:nvPr/>
        </p:nvSpPr>
        <p:spPr>
          <a:xfrm>
            <a:off x="8189912" y="2740025"/>
            <a:ext cx="2120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male</a:t>
            </a:r>
            <a:endParaRPr dirty="0"/>
          </a:p>
        </p:txBody>
      </p:sp>
      <p:sp>
        <p:nvSpPr>
          <p:cNvPr id="875" name="Google Shape;875;p31"/>
          <p:cNvSpPr txBox="1"/>
          <p:nvPr/>
        </p:nvSpPr>
        <p:spPr>
          <a:xfrm>
            <a:off x="1500188" y="4660901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no</a:t>
            </a:r>
            <a:r>
              <a:rPr lang="en-US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</a:t>
            </a:r>
            <a:endParaRPr/>
          </a:p>
        </p:txBody>
      </p:sp>
      <p:sp>
        <p:nvSpPr>
          <p:cNvPr id="876" name="Google Shape;876;p31"/>
          <p:cNvSpPr txBox="1"/>
          <p:nvPr/>
        </p:nvSpPr>
        <p:spPr>
          <a:xfrm>
            <a:off x="3281362" y="5635626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yes</a:t>
            </a:r>
            <a:endParaRPr/>
          </a:p>
        </p:txBody>
      </p:sp>
      <p:sp>
        <p:nvSpPr>
          <p:cNvPr id="877" name="Google Shape;877;p31"/>
          <p:cNvSpPr txBox="1"/>
          <p:nvPr/>
        </p:nvSpPr>
        <p:spPr>
          <a:xfrm>
            <a:off x="5653087" y="5635626"/>
            <a:ext cx="279241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 = single</a:t>
            </a:r>
            <a:endParaRPr/>
          </a:p>
        </p:txBody>
      </p:sp>
      <p:sp>
        <p:nvSpPr>
          <p:cNvPr id="878" name="Google Shape;878;p31"/>
          <p:cNvSpPr txBox="1"/>
          <p:nvPr/>
        </p:nvSpPr>
        <p:spPr>
          <a:xfrm>
            <a:off x="7772401" y="5178426"/>
            <a:ext cx="297338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status=divorced</a:t>
            </a:r>
            <a:endParaRPr/>
          </a:p>
        </p:txBody>
      </p:sp>
      <p:cxnSp>
        <p:nvCxnSpPr>
          <p:cNvPr id="879" name="Google Shape;879;p31"/>
          <p:cNvCxnSpPr/>
          <p:nvPr/>
        </p:nvCxnSpPr>
        <p:spPr>
          <a:xfrm flipH="1">
            <a:off x="3581400" y="2209800"/>
            <a:ext cx="2057400" cy="533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0" name="Google Shape;880;p31"/>
          <p:cNvCxnSpPr/>
          <p:nvPr/>
        </p:nvCxnSpPr>
        <p:spPr>
          <a:xfrm flipH="1">
            <a:off x="4953000" y="2209800"/>
            <a:ext cx="685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1" name="Google Shape;881;p31"/>
          <p:cNvCxnSpPr/>
          <p:nvPr/>
        </p:nvCxnSpPr>
        <p:spPr>
          <a:xfrm>
            <a:off x="5638800" y="2209800"/>
            <a:ext cx="762000" cy="106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2" name="Google Shape;882;p31"/>
          <p:cNvCxnSpPr/>
          <p:nvPr/>
        </p:nvCxnSpPr>
        <p:spPr>
          <a:xfrm>
            <a:off x="5638800" y="2209800"/>
            <a:ext cx="2667000" cy="685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3" name="Google Shape;883;p31"/>
          <p:cNvCxnSpPr/>
          <p:nvPr/>
        </p:nvCxnSpPr>
        <p:spPr>
          <a:xfrm flipH="1">
            <a:off x="3810000" y="3886200"/>
            <a:ext cx="2590800" cy="990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4" name="Google Shape;884;p31"/>
          <p:cNvCxnSpPr/>
          <p:nvPr/>
        </p:nvCxnSpPr>
        <p:spPr>
          <a:xfrm flipH="1">
            <a:off x="4953000" y="3886200"/>
            <a:ext cx="1447800" cy="1676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5" name="Google Shape;885;p31"/>
          <p:cNvCxnSpPr/>
          <p:nvPr/>
        </p:nvCxnSpPr>
        <p:spPr>
          <a:xfrm>
            <a:off x="6400800" y="3886200"/>
            <a:ext cx="457200" cy="1752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6" name="Google Shape;886;p31"/>
          <p:cNvCxnSpPr/>
          <p:nvPr/>
        </p:nvCxnSpPr>
        <p:spPr>
          <a:xfrm>
            <a:off x="6400800" y="3886200"/>
            <a:ext cx="2590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7" name="Google Shape;887;p31"/>
          <p:cNvCxnSpPr/>
          <p:nvPr/>
        </p:nvCxnSpPr>
        <p:spPr>
          <a:xfrm>
            <a:off x="5638800" y="2209800"/>
            <a:ext cx="441960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88" name="Google Shape;888;p31"/>
          <p:cNvSpPr txBox="1"/>
          <p:nvPr/>
        </p:nvSpPr>
        <p:spPr>
          <a:xfrm>
            <a:off x="10058400" y="2362200"/>
            <a:ext cx="355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114</a:t>
            </a:fld>
            <a:endParaRPr/>
          </a:p>
        </p:txBody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1524000" y="280988"/>
            <a:ext cx="91440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Learn-one-rule as heuristic search: 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895" name="Google Shape;895;p32"/>
          <p:cNvSpPr txBox="1"/>
          <p:nvPr/>
        </p:nvSpPr>
        <p:spPr>
          <a:xfrm>
            <a:off x="4508500" y="1655763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/>
          </a:p>
        </p:txBody>
      </p:sp>
      <p:sp>
        <p:nvSpPr>
          <p:cNvPr id="896" name="Google Shape;896;p32"/>
          <p:cNvSpPr txBox="1"/>
          <p:nvPr/>
        </p:nvSpPr>
        <p:spPr>
          <a:xfrm>
            <a:off x="1763713" y="249237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no</a:t>
            </a:r>
            <a:endParaRPr/>
          </a:p>
        </p:txBody>
      </p:sp>
      <p:sp>
        <p:nvSpPr>
          <p:cNvPr id="897" name="Google Shape;897;p32"/>
          <p:cNvSpPr txBox="1"/>
          <p:nvPr/>
        </p:nvSpPr>
        <p:spPr>
          <a:xfrm>
            <a:off x="3349626" y="3178175"/>
            <a:ext cx="2149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yes</a:t>
            </a:r>
            <a:endParaRPr/>
          </a:p>
        </p:txBody>
      </p:sp>
      <p:sp>
        <p:nvSpPr>
          <p:cNvPr id="898" name="Google Shape;898;p32"/>
          <p:cNvSpPr txBox="1"/>
          <p:nvPr/>
        </p:nvSpPr>
        <p:spPr>
          <a:xfrm>
            <a:off x="5727701" y="310197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/>
          </a:p>
        </p:txBody>
      </p:sp>
      <p:sp>
        <p:nvSpPr>
          <p:cNvPr id="899" name="Google Shape;899;p32"/>
          <p:cNvSpPr txBox="1"/>
          <p:nvPr/>
        </p:nvSpPr>
        <p:spPr>
          <a:xfrm>
            <a:off x="8189912" y="2568575"/>
            <a:ext cx="2120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male</a:t>
            </a:r>
            <a:endParaRPr/>
          </a:p>
        </p:txBody>
      </p:sp>
      <p:sp>
        <p:nvSpPr>
          <p:cNvPr id="900" name="Google Shape;900;p32"/>
          <p:cNvSpPr txBox="1"/>
          <p:nvPr/>
        </p:nvSpPr>
        <p:spPr>
          <a:xfrm>
            <a:off x="1500188" y="4489451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no</a:t>
            </a:r>
            <a:r>
              <a:rPr lang="en-US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</a:t>
            </a:r>
            <a:endParaRPr/>
          </a:p>
        </p:txBody>
      </p:sp>
      <p:sp>
        <p:nvSpPr>
          <p:cNvPr id="901" name="Google Shape;901;p32"/>
          <p:cNvSpPr txBox="1"/>
          <p:nvPr/>
        </p:nvSpPr>
        <p:spPr>
          <a:xfrm>
            <a:off x="3281362" y="5464176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yes</a:t>
            </a:r>
            <a:endParaRPr/>
          </a:p>
        </p:txBody>
      </p:sp>
      <p:sp>
        <p:nvSpPr>
          <p:cNvPr id="902" name="Google Shape;902;p32"/>
          <p:cNvSpPr txBox="1"/>
          <p:nvPr/>
        </p:nvSpPr>
        <p:spPr>
          <a:xfrm>
            <a:off x="5653087" y="5464176"/>
            <a:ext cx="279241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 = single</a:t>
            </a:r>
            <a:endParaRPr/>
          </a:p>
        </p:txBody>
      </p:sp>
      <p:sp>
        <p:nvSpPr>
          <p:cNvPr id="903" name="Google Shape;903;p32"/>
          <p:cNvSpPr txBox="1"/>
          <p:nvPr/>
        </p:nvSpPr>
        <p:spPr>
          <a:xfrm>
            <a:off x="7807326" y="4930776"/>
            <a:ext cx="297338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status=divorced</a:t>
            </a:r>
            <a:endParaRPr dirty="0"/>
          </a:p>
        </p:txBody>
      </p:sp>
      <p:cxnSp>
        <p:nvCxnSpPr>
          <p:cNvPr id="904" name="Google Shape;904;p32"/>
          <p:cNvCxnSpPr/>
          <p:nvPr/>
        </p:nvCxnSpPr>
        <p:spPr>
          <a:xfrm flipH="1">
            <a:off x="3581400" y="2038350"/>
            <a:ext cx="2057400" cy="533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5" name="Google Shape;905;p32"/>
          <p:cNvCxnSpPr/>
          <p:nvPr/>
        </p:nvCxnSpPr>
        <p:spPr>
          <a:xfrm flipH="1">
            <a:off x="4953000" y="2038350"/>
            <a:ext cx="685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6" name="Google Shape;906;p32"/>
          <p:cNvCxnSpPr/>
          <p:nvPr/>
        </p:nvCxnSpPr>
        <p:spPr>
          <a:xfrm>
            <a:off x="5638800" y="2038350"/>
            <a:ext cx="762000" cy="106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7" name="Google Shape;907;p32"/>
          <p:cNvCxnSpPr/>
          <p:nvPr/>
        </p:nvCxnSpPr>
        <p:spPr>
          <a:xfrm>
            <a:off x="5638800" y="2038350"/>
            <a:ext cx="2667000" cy="685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8" name="Google Shape;908;p32"/>
          <p:cNvCxnSpPr/>
          <p:nvPr/>
        </p:nvCxnSpPr>
        <p:spPr>
          <a:xfrm flipH="1">
            <a:off x="3810000" y="3714750"/>
            <a:ext cx="2590800" cy="990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9" name="Google Shape;909;p32"/>
          <p:cNvCxnSpPr/>
          <p:nvPr/>
        </p:nvCxnSpPr>
        <p:spPr>
          <a:xfrm flipH="1">
            <a:off x="4953000" y="3714750"/>
            <a:ext cx="1447800" cy="1676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10" name="Google Shape;910;p32"/>
          <p:cNvCxnSpPr/>
          <p:nvPr/>
        </p:nvCxnSpPr>
        <p:spPr>
          <a:xfrm>
            <a:off x="6400800" y="3714750"/>
            <a:ext cx="457200" cy="1752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11" name="Google Shape;911;p32"/>
          <p:cNvCxnSpPr/>
          <p:nvPr/>
        </p:nvCxnSpPr>
        <p:spPr>
          <a:xfrm>
            <a:off x="6400800" y="3714750"/>
            <a:ext cx="2590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12" name="Google Shape;912;p32"/>
          <p:cNvSpPr txBox="1"/>
          <p:nvPr/>
        </p:nvSpPr>
        <p:spPr>
          <a:xfrm>
            <a:off x="7086601" y="1657350"/>
            <a:ext cx="1311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[9+,5−] (14)</a:t>
            </a:r>
            <a:endParaRPr dirty="0"/>
          </a:p>
        </p:txBody>
      </p:sp>
      <p:sp>
        <p:nvSpPr>
          <p:cNvPr id="913" name="Google Shape;913;p32"/>
          <p:cNvSpPr txBox="1"/>
          <p:nvPr/>
        </p:nvSpPr>
        <p:spPr>
          <a:xfrm>
            <a:off x="1910556" y="3154998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[6+,2−] (8)</a:t>
            </a:r>
            <a:endParaRPr dirty="0"/>
          </a:p>
        </p:txBody>
      </p:sp>
      <p:sp>
        <p:nvSpPr>
          <p:cNvPr id="914" name="Google Shape;914;p32"/>
          <p:cNvSpPr txBox="1"/>
          <p:nvPr/>
        </p:nvSpPr>
        <p:spPr>
          <a:xfrm>
            <a:off x="3778728" y="3856990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[3+,3−] (6)</a:t>
            </a:r>
            <a:endParaRPr dirty="0"/>
          </a:p>
        </p:txBody>
      </p:sp>
      <p:sp>
        <p:nvSpPr>
          <p:cNvPr id="915" name="Google Shape;915;p32"/>
          <p:cNvSpPr txBox="1"/>
          <p:nvPr/>
        </p:nvSpPr>
        <p:spPr>
          <a:xfrm>
            <a:off x="7223919" y="3753644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[6+,1−] (7)</a:t>
            </a:r>
            <a:endParaRPr dirty="0"/>
          </a:p>
        </p:txBody>
      </p:sp>
      <p:sp>
        <p:nvSpPr>
          <p:cNvPr id="916" name="Google Shape;916;p32"/>
          <p:cNvSpPr txBox="1"/>
          <p:nvPr/>
        </p:nvSpPr>
        <p:spPr>
          <a:xfrm>
            <a:off x="8861426" y="3285014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[3+,4−] (7)</a:t>
            </a:r>
            <a:endParaRPr dirty="0"/>
          </a:p>
        </p:txBody>
      </p:sp>
      <p:cxnSp>
        <p:nvCxnSpPr>
          <p:cNvPr id="917" name="Google Shape;917;p32"/>
          <p:cNvCxnSpPr/>
          <p:nvPr/>
        </p:nvCxnSpPr>
        <p:spPr>
          <a:xfrm>
            <a:off x="5638800" y="2038350"/>
            <a:ext cx="441960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18" name="Google Shape;918;p32"/>
          <p:cNvSpPr txBox="1"/>
          <p:nvPr/>
        </p:nvSpPr>
        <p:spPr>
          <a:xfrm>
            <a:off x="10058400" y="2190750"/>
            <a:ext cx="355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/>
          </a:p>
        </p:txBody>
      </p:sp>
      <p:sp>
        <p:nvSpPr>
          <p:cNvPr id="919" name="Google Shape;919;p32"/>
          <p:cNvSpPr txBox="1"/>
          <p:nvPr/>
        </p:nvSpPr>
        <p:spPr>
          <a:xfrm>
            <a:off x="6362701" y="6412230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[2+,0−] (2)</a:t>
            </a:r>
            <a:endParaRPr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115</a:t>
            </a:fld>
            <a:endParaRPr/>
          </a:p>
        </p:txBody>
      </p:sp>
      <p:sp>
        <p:nvSpPr>
          <p:cNvPr id="932" name="Google Shape;932;p34"/>
          <p:cNvSpPr txBox="1">
            <a:spLocks noGrp="1"/>
          </p:cNvSpPr>
          <p:nvPr>
            <p:ph type="title"/>
          </p:nvPr>
        </p:nvSpPr>
        <p:spPr>
          <a:xfrm>
            <a:off x="1524000" y="-2286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Probability estimates for calculating rule accuracy</a:t>
            </a:r>
            <a:endParaRPr/>
          </a:p>
        </p:txBody>
      </p:sp>
      <p:sp>
        <p:nvSpPr>
          <p:cNvPr id="933" name="Google Shape;933;p34"/>
          <p:cNvSpPr txBox="1">
            <a:spLocks noGrp="1"/>
          </p:cNvSpPr>
          <p:nvPr>
            <p:ph type="body" idx="1"/>
          </p:nvPr>
        </p:nvSpPr>
        <p:spPr>
          <a:xfrm>
            <a:off x="2209800" y="1143000"/>
            <a:ext cx="4648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/>
              <a:t>Relative frequency</a:t>
            </a:r>
            <a:r>
              <a:rPr lang="en-US" sz="2400"/>
              <a:t> :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000"/>
              <a:t>problems with small samples</a:t>
            </a:r>
            <a:endParaRPr/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 b="1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 b="1"/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b="1"/>
              <a:t>Laplace estimate</a:t>
            </a:r>
            <a:r>
              <a:rPr lang="en-US" sz="2400"/>
              <a:t> : 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000"/>
              <a:t>assumes uniform prior distribution of k classes	</a:t>
            </a:r>
            <a:endParaRPr/>
          </a:p>
          <a:p>
            <a:pPr marL="342900" indent="-215900">
              <a:spcBef>
                <a:spcPts val="400"/>
              </a:spcBef>
              <a:buSzPts val="2000"/>
              <a:buNone/>
            </a:pPr>
            <a:endParaRPr sz="2000"/>
          </a:p>
        </p:txBody>
      </p:sp>
      <p:pic>
        <p:nvPicPr>
          <p:cNvPr id="934" name="Google Shape;9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726" y="1292226"/>
            <a:ext cx="2205037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901" y="3883026"/>
            <a:ext cx="2478087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0" y="4010025"/>
            <a:ext cx="690562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34"/>
          <p:cNvSpPr txBox="1"/>
          <p:nvPr/>
        </p:nvSpPr>
        <p:spPr>
          <a:xfrm>
            <a:off x="3505200" y="2663826"/>
            <a:ext cx="2946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CC00CC"/>
              </a:buClr>
              <a:buSzPts val="2400"/>
            </a:pPr>
            <a:r>
              <a:rPr lang="en-US" sz="240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[6+,1-] (7) = 6/7</a:t>
            </a:r>
            <a:endParaRPr/>
          </a:p>
          <a:p>
            <a:pPr>
              <a:lnSpc>
                <a:spcPct val="90000"/>
              </a:lnSpc>
              <a:spcBef>
                <a:spcPts val="480"/>
              </a:spcBef>
              <a:buClr>
                <a:srgbClr val="CC00CC"/>
              </a:buClr>
              <a:buSzPts val="2400"/>
            </a:pPr>
            <a:r>
              <a:rPr lang="en-US" sz="240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[2+,0-] (2) = 2/2 = 1</a:t>
            </a: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938" name="Google Shape;938;p34"/>
          <p:cNvSpPr txBox="1"/>
          <p:nvPr/>
        </p:nvSpPr>
        <p:spPr>
          <a:xfrm>
            <a:off x="3487738" y="5384800"/>
            <a:ext cx="4959577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CC00CC"/>
              </a:buClr>
              <a:buSzPts val="2400"/>
            </a:pPr>
            <a:r>
              <a:rPr lang="en-US" sz="2400" dirty="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[6+,1-] (7) = (6+1) / (7+2) = 7/9 </a:t>
            </a:r>
            <a:endParaRPr dirty="0"/>
          </a:p>
          <a:p>
            <a:pPr>
              <a:lnSpc>
                <a:spcPct val="90000"/>
              </a:lnSpc>
              <a:spcBef>
                <a:spcPts val="480"/>
              </a:spcBef>
              <a:buClr>
                <a:srgbClr val="CC00CC"/>
              </a:buClr>
              <a:buSzPts val="2400"/>
            </a:pPr>
            <a:r>
              <a:rPr lang="en-US" sz="2400" dirty="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[2+,0-] (2) = (2+1) / (2+2) = 3/4</a:t>
            </a:r>
            <a:endParaRPr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116</a:t>
            </a:fld>
            <a:endParaRPr/>
          </a:p>
        </p:txBody>
      </p:sp>
      <p:sp>
        <p:nvSpPr>
          <p:cNvPr id="992" name="Google Shape;992;p40"/>
          <p:cNvSpPr txBox="1">
            <a:spLocks noGrp="1"/>
          </p:cNvSpPr>
          <p:nvPr>
            <p:ph type="title"/>
          </p:nvPr>
        </p:nvSpPr>
        <p:spPr>
          <a:xfrm>
            <a:off x="1524000" y="457201"/>
            <a:ext cx="91440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 dirty="0"/>
              <a:t>Learn-one-rule:</a:t>
            </a:r>
            <a:br>
              <a:rPr lang="en-US" sz="3200" dirty="0"/>
            </a:br>
            <a:r>
              <a:rPr lang="en-US" sz="3200" dirty="0"/>
              <a:t>Beam search in CN2 (Clark and </a:t>
            </a:r>
            <a:r>
              <a:rPr lang="en-US" sz="3200" dirty="0" err="1"/>
              <a:t>Niblett</a:t>
            </a:r>
            <a:r>
              <a:rPr lang="en-US" sz="3200" dirty="0"/>
              <a:t> 1989)</a:t>
            </a:r>
            <a:endParaRPr dirty="0"/>
          </a:p>
        </p:txBody>
      </p:sp>
      <p:sp>
        <p:nvSpPr>
          <p:cNvPr id="993" name="Google Shape;993;p40"/>
          <p:cNvSpPr txBox="1">
            <a:spLocks noGrp="1"/>
          </p:cNvSpPr>
          <p:nvPr>
            <p:ph type="body" idx="1"/>
          </p:nvPr>
        </p:nvSpPr>
        <p:spPr>
          <a:xfrm>
            <a:off x="563417" y="1447800"/>
            <a:ext cx="1064952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3200" dirty="0"/>
              <a:t>Beam search in CN2 learn-one-rule algorithm: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/>
              <a:t>construct </a:t>
            </a:r>
            <a:r>
              <a:rPr lang="en-US" sz="2800" dirty="0" err="1"/>
              <a:t>BeamSize</a:t>
            </a:r>
            <a:r>
              <a:rPr lang="en-US" sz="2800" dirty="0"/>
              <a:t> of best rule bodies (conjunctive conditions) that are statistically significant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 err="1"/>
              <a:t>BestBody</a:t>
            </a:r>
            <a:r>
              <a:rPr lang="en-US" sz="2800" dirty="0"/>
              <a:t> - min. entropy of examples covered by Body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/>
              <a:t>construct best rule R := Head </a:t>
            </a:r>
            <a:r>
              <a:rPr lang="en-US" sz="2000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sz="2800" dirty="0"/>
              <a:t> </a:t>
            </a:r>
            <a:r>
              <a:rPr lang="en-US" sz="2800" dirty="0" err="1"/>
              <a:t>BestBody</a:t>
            </a:r>
            <a:r>
              <a:rPr lang="en-US" sz="2800" dirty="0"/>
              <a:t> by adding majority class of examples covered by </a:t>
            </a:r>
            <a:r>
              <a:rPr lang="en-US" sz="2800" dirty="0" err="1"/>
              <a:t>BestBody</a:t>
            </a:r>
            <a:r>
              <a:rPr lang="en-US" sz="2800" dirty="0"/>
              <a:t> in rule Head</a:t>
            </a:r>
          </a:p>
          <a:p>
            <a:pPr marL="457200" lvl="1" indent="0">
              <a:lnSpc>
                <a:spcPct val="90000"/>
              </a:lnSpc>
              <a:spcBef>
                <a:spcPts val="560"/>
              </a:spcBef>
              <a:buSzPts val="2800"/>
              <a:buNone/>
            </a:pPr>
            <a:endParaRPr lang="en-US" sz="2800" dirty="0"/>
          </a:p>
          <a:p>
            <a:pPr marL="342900" lvl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</a:rPr>
              <a:t>A variant of CN-2 is implemented in Orange toolbox</a:t>
            </a:r>
          </a:p>
          <a:p>
            <a:pPr marL="0" lvl="0" indent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ts val="2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2900" lvl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</a:rPr>
              <a:t>Best performing rule learning algorithm is Ripper - </a:t>
            </a:r>
            <a:r>
              <a:rPr lang="en-US" dirty="0" err="1">
                <a:solidFill>
                  <a:srgbClr val="000000"/>
                </a:solidFill>
              </a:rPr>
              <a:t>JRip</a:t>
            </a:r>
            <a:r>
              <a:rPr lang="en-US" dirty="0">
                <a:solidFill>
                  <a:srgbClr val="000000"/>
                </a:solidFill>
              </a:rPr>
              <a:t> implementation of Ripper is implemented in WEKA toolbox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117</a:t>
            </a:fld>
            <a:endParaRPr/>
          </a:p>
        </p:txBody>
      </p:sp>
      <p:sp>
        <p:nvSpPr>
          <p:cNvPr id="999" name="Google Shape;999;p41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CN2 rule learner in Orange</a:t>
            </a:r>
            <a:endParaRPr/>
          </a:p>
        </p:txBody>
      </p:sp>
      <p:pic>
        <p:nvPicPr>
          <p:cNvPr id="1000" name="Google Shape;100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138" y="908050"/>
            <a:ext cx="5419725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118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3: </a:t>
            </a:r>
            <a:br>
              <a:rPr lang="en-US" sz="3600" dirty="0"/>
            </a:br>
            <a:r>
              <a:rPr lang="en-US" sz="3600" dirty="0"/>
              <a:t>Rule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Classification rule learning algorithm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Learning individual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3518667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2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DA0095-6C15-4B5C-B659-CB0A29723E28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991600" cy="838200"/>
          </a:xfrm>
        </p:spPr>
        <p:txBody>
          <a:bodyPr/>
          <a:lstStyle/>
          <a:p>
            <a:r>
              <a:rPr lang="en-US" altLang="en-US" sz="4000"/>
              <a:t>Association Rule Learning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371600"/>
            <a:ext cx="8534400" cy="4572000"/>
          </a:xfrm>
        </p:spPr>
        <p:txBody>
          <a:bodyPr/>
          <a:lstStyle/>
          <a:p>
            <a:endParaRPr lang="sl-SI" altLang="en-US" sz="3200">
              <a:solidFill>
                <a:srgbClr val="000099"/>
              </a:solidFill>
            </a:endParaRPr>
          </a:p>
          <a:p>
            <a:pPr lvl="3"/>
            <a:endParaRPr lang="sl-SI" altLang="en-US">
              <a:solidFill>
                <a:srgbClr val="000099"/>
              </a:solidFill>
            </a:endParaRP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1524000" y="1050324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Rules:</a:t>
            </a:r>
            <a:r>
              <a:rPr lang="sl-SI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altLang="en-US" b="1" dirty="0">
                <a:solidFill>
                  <a:schemeClr val="tx1"/>
                </a:solidFill>
              </a:rPr>
              <a:t>,  if A then B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rgbClr val="3333CC"/>
                </a:solidFill>
              </a:rPr>
              <a:t>A and B are </a:t>
            </a:r>
            <a:r>
              <a:rPr lang="en-US" altLang="en-US" dirty="0" err="1">
                <a:solidFill>
                  <a:srgbClr val="3333CC"/>
                </a:solidFill>
              </a:rPr>
              <a:t>itemsets</a:t>
            </a:r>
            <a:r>
              <a:rPr lang="en-US" altLang="en-US" dirty="0">
                <a:solidFill>
                  <a:srgbClr val="3333CC"/>
                </a:solidFill>
              </a:rPr>
              <a:t> (records, conjunction of items), where items/features are binary-valued attributes)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Given: </a:t>
            </a:r>
            <a:r>
              <a:rPr lang="en-US" altLang="en-US" dirty="0">
                <a:solidFill>
                  <a:schemeClr val="tx1"/>
                </a:solidFill>
              </a:rPr>
              <a:t>Transactions </a:t>
            </a:r>
            <a:r>
              <a:rPr lang="en-US" altLang="en-US" b="1" dirty="0">
                <a:solidFill>
                  <a:schemeClr val="tx1"/>
                </a:solidFill>
              </a:rPr>
              <a:t> 		</a:t>
            </a:r>
            <a:r>
              <a:rPr lang="sl-SI" altLang="en-US" sz="1600" dirty="0"/>
              <a:t>       </a:t>
            </a:r>
            <a:r>
              <a:rPr lang="en-US" altLang="en-US" sz="1600" b="1" dirty="0"/>
              <a:t>i1     i2  ………………… i50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/>
              <a:t>	  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(records)</a:t>
            </a:r>
            <a:r>
              <a:rPr lang="en-US" altLang="en-US" sz="1600" dirty="0"/>
              <a:t> 		t1     1      1                 </a:t>
            </a:r>
            <a:r>
              <a:rPr lang="sl-SI" altLang="en-US" sz="1600" dirty="0"/>
              <a:t>          </a:t>
            </a:r>
            <a:r>
              <a:rPr lang="en-US" altLang="en-US" sz="1600" dirty="0"/>
              <a:t>  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/>
              <a:t>						t2     0      1             </a:t>
            </a:r>
            <a:r>
              <a:rPr lang="sl-SI" altLang="en-US" sz="1600" dirty="0"/>
              <a:t>          </a:t>
            </a:r>
            <a:r>
              <a:rPr lang="en-US" altLang="en-US" sz="1600" dirty="0"/>
              <a:t>      0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                           			                        …    … ………………... 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 Find: </a:t>
            </a:r>
            <a:r>
              <a:rPr lang="en-US" altLang="en-US" dirty="0">
                <a:solidFill>
                  <a:schemeClr val="tx1"/>
                </a:solidFill>
              </a:rPr>
              <a:t>A set of association rules in the form 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B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 Example: </a:t>
            </a:r>
            <a:r>
              <a:rPr lang="en-US" altLang="en-US" dirty="0">
                <a:solidFill>
                  <a:schemeClr val="tx1"/>
                </a:solidFill>
              </a:rPr>
              <a:t>Market basket analysis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beer &amp; coke </a:t>
            </a:r>
            <a:r>
              <a:rPr lang="en-US" altLang="en-US" sz="2800" b="1" dirty="0">
                <a:latin typeface="Courier" pitchFamily="49" charset="0"/>
                <a:sym typeface="Wingdings" panose="05000000000000000000" pitchFamily="2" charset="2"/>
              </a:rPr>
              <a:t>=&gt;</a:t>
            </a:r>
            <a:r>
              <a:rPr lang="en-US" altLang="en-US" sz="2800" dirty="0">
                <a:solidFill>
                  <a:schemeClr val="tx1"/>
                </a:solidFill>
              </a:rPr>
              <a:t> peanuts &amp; chips (</a:t>
            </a:r>
            <a:r>
              <a:rPr lang="sl-SI" altLang="en-US" dirty="0">
                <a:solidFill>
                  <a:srgbClr val="3333CC"/>
                </a:solidFill>
              </a:rPr>
              <a:t>0.</a:t>
            </a:r>
            <a:r>
              <a:rPr lang="en-US" altLang="en-US" dirty="0">
                <a:solidFill>
                  <a:srgbClr val="3333CC"/>
                </a:solidFill>
              </a:rPr>
              <a:t>05</a:t>
            </a:r>
            <a:r>
              <a:rPr lang="sl-SI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rgbClr val="A50021"/>
                </a:solidFill>
              </a:rPr>
              <a:t>0.</a:t>
            </a:r>
            <a:r>
              <a:rPr lang="sl-SI" altLang="en-US" dirty="0">
                <a:solidFill>
                  <a:srgbClr val="A50021"/>
                </a:solidFill>
              </a:rPr>
              <a:t>65</a:t>
            </a:r>
            <a:r>
              <a:rPr lang="sl-SI" altLang="en-US" sz="2800" dirty="0">
                <a:solidFill>
                  <a:schemeClr val="tx1"/>
                </a:solidFill>
              </a:rPr>
              <a:t>)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Support:  </a:t>
            </a:r>
            <a:r>
              <a:rPr lang="en-US" altLang="en-US" dirty="0">
                <a:solidFill>
                  <a:srgbClr val="3333CC"/>
                </a:solidFill>
              </a:rPr>
              <a:t>Sup(A,B) = #AB</a:t>
            </a:r>
            <a:r>
              <a:rPr lang="en-US" altLang="en-US" b="1" dirty="0">
                <a:solidFill>
                  <a:srgbClr val="3333CC"/>
                </a:solidFill>
              </a:rPr>
              <a:t>/</a:t>
            </a:r>
            <a:r>
              <a:rPr lang="en-US" altLang="en-US" dirty="0">
                <a:solidFill>
                  <a:srgbClr val="3333CC"/>
                </a:solidFill>
              </a:rPr>
              <a:t>#D = p(AB)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Confidence:</a:t>
            </a:r>
            <a:r>
              <a:rPr lang="en-US" altLang="en-US" sz="2800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Conf</a:t>
            </a:r>
            <a:r>
              <a:rPr lang="en-US" altLang="en-US" dirty="0">
                <a:solidFill>
                  <a:srgbClr val="A50021"/>
                </a:solidFill>
              </a:rPr>
              <a:t>(A,B) = #AB</a:t>
            </a:r>
            <a:r>
              <a:rPr lang="en-US" altLang="en-US" b="1" dirty="0">
                <a:solidFill>
                  <a:srgbClr val="A50021"/>
                </a:solidFill>
              </a:rPr>
              <a:t>/</a:t>
            </a:r>
            <a:r>
              <a:rPr lang="en-US" altLang="en-US" dirty="0">
                <a:solidFill>
                  <a:srgbClr val="A50021"/>
                </a:solidFill>
              </a:rPr>
              <a:t>#A = Sup</a:t>
            </a:r>
            <a:r>
              <a:rPr lang="sl-SI" altLang="en-US" dirty="0">
                <a:solidFill>
                  <a:srgbClr val="A50021"/>
                </a:solidFill>
              </a:rPr>
              <a:t>(</a:t>
            </a:r>
            <a:r>
              <a:rPr lang="en-US" altLang="en-US" dirty="0">
                <a:solidFill>
                  <a:srgbClr val="A50021"/>
                </a:solidFill>
              </a:rPr>
              <a:t>A,B</a:t>
            </a:r>
            <a:r>
              <a:rPr lang="sl-SI" altLang="en-US" dirty="0">
                <a:solidFill>
                  <a:srgbClr val="A50021"/>
                </a:solidFill>
              </a:rPr>
              <a:t>)</a:t>
            </a:r>
            <a:r>
              <a:rPr lang="en-US" altLang="en-US" dirty="0">
                <a:solidFill>
                  <a:srgbClr val="A50021"/>
                </a:solidFill>
              </a:rPr>
              <a:t>/Sup(A) =</a:t>
            </a:r>
            <a:r>
              <a:rPr lang="en-US" altLang="en-US" sz="3200" dirty="0">
                <a:solidFill>
                  <a:schemeClr val="tx1"/>
                </a:solidFill>
              </a:rPr>
              <a:t> 				    </a:t>
            </a:r>
            <a:r>
              <a:rPr lang="en-US" altLang="en-US" dirty="0">
                <a:solidFill>
                  <a:srgbClr val="A50021"/>
                </a:solidFill>
              </a:rPr>
              <a:t>= p(AB)</a:t>
            </a:r>
            <a:r>
              <a:rPr lang="en-US" altLang="en-US" b="1" dirty="0">
                <a:solidFill>
                  <a:srgbClr val="A50021"/>
                </a:solidFill>
              </a:rPr>
              <a:t>/</a:t>
            </a:r>
            <a:r>
              <a:rPr lang="en-US" altLang="en-US" dirty="0">
                <a:solidFill>
                  <a:srgbClr val="A50021"/>
                </a:solidFill>
              </a:rPr>
              <a:t>p(A) = p(B|A)</a:t>
            </a:r>
          </a:p>
        </p:txBody>
      </p:sp>
    </p:spTree>
    <p:extLst>
      <p:ext uri="{BB962C8B-B14F-4D97-AF65-F5344CB8AC3E}">
        <p14:creationId xmlns:p14="http://schemas.microsoft.com/office/powerpoint/2010/main" val="88584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7"/>
          <p:cNvSpPr txBox="1">
            <a:spLocks noGrp="1"/>
          </p:cNvSpPr>
          <p:nvPr>
            <p:ph type="title"/>
          </p:nvPr>
        </p:nvSpPr>
        <p:spPr>
          <a:xfrm>
            <a:off x="1524001" y="115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2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Illustrative example: C</a:t>
            </a:r>
            <a:r>
              <a:rPr lang="en-US" sz="2800" dirty="0"/>
              <a:t>ontact lens data set</a:t>
            </a:r>
            <a:endParaRPr sz="2800" dirty="0"/>
          </a:p>
        </p:txBody>
      </p:sp>
      <p:graphicFrame>
        <p:nvGraphicFramePr>
          <p:cNvPr id="370" name="Google Shape;370;p17"/>
          <p:cNvGraphicFramePr/>
          <p:nvPr/>
        </p:nvGraphicFramePr>
        <p:xfrm>
          <a:off x="1919288" y="1268413"/>
          <a:ext cx="8353425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r:id="rId4" imgW="8353425" imgH="5172075" progId="Excel.Sheet.8">
                  <p:embed/>
                </p:oleObj>
              </mc:Choice>
              <mc:Fallback>
                <p:oleObj r:id="rId4" imgW="8353425" imgH="517207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919288" y="1268413"/>
                        <a:ext cx="8353425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5064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DC32B-9553-4D75-AEC0-41014388AF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1313"/>
            <a:ext cx="9144000" cy="1143000"/>
          </a:xfrm>
        </p:spPr>
        <p:txBody>
          <a:bodyPr/>
          <a:lstStyle/>
          <a:p>
            <a:r>
              <a:rPr lang="en-US" altLang="en-US" sz="4000" dirty="0"/>
              <a:t>Association Rule Learning: Motivation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6550" y="1600200"/>
            <a:ext cx="8375650" cy="4572000"/>
          </a:xfrm>
        </p:spPr>
        <p:txBody>
          <a:bodyPr>
            <a:normAutofit/>
          </a:bodyPr>
          <a:lstStyle/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What people buy in a given shopping experience.</a:t>
            </a:r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25 Osco Drug stores</a:t>
            </a:r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1.2 million market baskets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(A market basket is the stuff you put in 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the physical cart and check out at the register.)</a:t>
            </a:r>
            <a:endParaRPr lang="sl-SI" altLang="en-US" sz="1800" dirty="0"/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en-US" altLang="en-US" sz="1800" dirty="0"/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An unexpected pattern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2700" dirty="0"/>
              <a:t>	Between 5p.m. and 7p.m. </a:t>
            </a:r>
            <a:r>
              <a:rPr lang="sl-SI" altLang="en-US" sz="2700" dirty="0"/>
              <a:t> </a:t>
            </a:r>
            <a:r>
              <a:rPr lang="en-US" altLang="en-US" sz="2700" b="1" dirty="0"/>
              <a:t>diapers</a:t>
            </a:r>
            <a:r>
              <a:rPr lang="sl-SI" altLang="en-US" sz="2700" b="1" dirty="0"/>
              <a:t> </a:t>
            </a:r>
            <a:r>
              <a:rPr lang="sl-SI" altLang="en-US" sz="2700" b="1" dirty="0">
                <a:sym typeface="Wingdings" panose="05000000000000000000" pitchFamily="2" charset="2"/>
              </a:rPr>
              <a:t></a:t>
            </a:r>
            <a:r>
              <a:rPr lang="sl-SI" altLang="en-US" sz="2700" b="1" dirty="0"/>
              <a:t> </a:t>
            </a:r>
            <a:r>
              <a:rPr lang="en-US" altLang="en-US" sz="2700" b="1" dirty="0"/>
              <a:t>beer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en-US" altLang="en-US" sz="2700" b="1" dirty="0"/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en-US" altLang="en-US" sz="2700" b="1" dirty="0"/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sl-SI" altLang="en-US" sz="1800" dirty="0"/>
              <a:t>http://www.dssresources.com/newsletters/66.php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sl-SI" altLang="en-US" sz="2700" b="1" dirty="0"/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15" y="1484313"/>
            <a:ext cx="2954816" cy="22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89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DC32B-9553-4D75-AEC0-41014388AF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1313"/>
            <a:ext cx="9144000" cy="1143000"/>
          </a:xfrm>
        </p:spPr>
        <p:txBody>
          <a:bodyPr/>
          <a:lstStyle/>
          <a:p>
            <a:r>
              <a:rPr lang="en-US" altLang="en-US" sz="4000" dirty="0"/>
              <a:t>Association Rule Learning: Motivation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6550" y="1600200"/>
            <a:ext cx="8375650" cy="513310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Determine associations between groups of items bought by customers.</a:t>
            </a:r>
          </a:p>
          <a:p>
            <a:r>
              <a:rPr lang="en-US" sz="2400" dirty="0"/>
              <a:t>No predefined target variable(s).</a:t>
            </a:r>
          </a:p>
          <a:p>
            <a:r>
              <a:rPr lang="en-US" sz="2400" dirty="0"/>
              <a:t>Find interesting, useful patterns and relationships.</a:t>
            </a:r>
          </a:p>
          <a:p>
            <a:r>
              <a:rPr lang="en-US" sz="2400" dirty="0"/>
              <a:t>Data mining, business intelligence.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* Terminology from market basket analysis (transactions, items, </a:t>
            </a:r>
            <a:r>
              <a:rPr lang="en-US" sz="2400" dirty="0" err="1"/>
              <a:t>itemsets</a:t>
            </a:r>
            <a:r>
              <a:rPr lang="en-US" sz="2400" dirty="0"/>
              <a:t>, …)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sl-SI" altLang="en-US" sz="2700" b="1" dirty="0"/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88" y="3344286"/>
            <a:ext cx="2954816" cy="22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703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 and Confidence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dataset consists of </a:t>
            </a:r>
            <a:r>
              <a:rPr lang="en-US" sz="2000" b="1" dirty="0"/>
              <a:t>n</a:t>
            </a:r>
            <a:r>
              <a:rPr lang="en-US" sz="2000" dirty="0"/>
              <a:t> transactions</a:t>
            </a:r>
          </a:p>
          <a:p>
            <a:r>
              <a:rPr lang="en-US" sz="2000" dirty="0"/>
              <a:t>We have an association rule A</a:t>
            </a:r>
            <a:r>
              <a:rPr lang="en-US" sz="2000" dirty="0">
                <a:sym typeface="Wingdings" panose="05000000000000000000" pitchFamily="2" charset="2"/>
              </a:rPr>
              <a:t> B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support</a:t>
            </a:r>
            <a:r>
              <a:rPr lang="en-US" sz="2000" dirty="0"/>
              <a:t> of an </a:t>
            </a:r>
            <a:r>
              <a:rPr lang="en-US" sz="2000" dirty="0" err="1"/>
              <a:t>itemset</a:t>
            </a:r>
            <a:r>
              <a:rPr lang="en-US" sz="2000" dirty="0"/>
              <a:t> A is defined as the fraction of the transactions in the database T = {T1 . . . </a:t>
            </a:r>
            <a:r>
              <a:rPr lang="en-US" sz="2000" dirty="0" err="1"/>
              <a:t>Tn</a:t>
            </a:r>
            <a:r>
              <a:rPr lang="en-US" sz="2000" dirty="0"/>
              <a:t>} that contain A as a subset.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confidence</a:t>
            </a:r>
            <a:r>
              <a:rPr lang="en-US" sz="2000" dirty="0"/>
              <a:t> of the rule A</a:t>
            </a:r>
            <a:r>
              <a:rPr lang="en-US" sz="2000" dirty="0">
                <a:sym typeface="Wingdings" panose="05000000000000000000" pitchFamily="2" charset="2"/>
              </a:rPr>
              <a:t> B </a:t>
            </a:r>
            <a:r>
              <a:rPr lang="en-US" sz="2000" dirty="0"/>
              <a:t>is the conditional probability of A and B occurring in a transaction, given that the transaction contains A.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32A7-DEA7-4EAF-9AB4-6218D31902CE}" type="slidenum">
              <a:rPr lang="en-US" smtClean="0"/>
              <a:t>122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9" y="3975479"/>
            <a:ext cx="2048975" cy="4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9" y="5415291"/>
            <a:ext cx="2957351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8" y="3518547"/>
            <a:ext cx="1288576" cy="4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7185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DC32B-9553-4D75-AEC0-41014388AF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1313"/>
            <a:ext cx="9144000" cy="1143000"/>
          </a:xfrm>
        </p:spPr>
        <p:txBody>
          <a:bodyPr/>
          <a:lstStyle/>
          <a:p>
            <a:r>
              <a:rPr lang="en-US" altLang="en-US" sz="4000"/>
              <a:t>Association Rule Learning: Examples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128" y="1600200"/>
            <a:ext cx="8375073" cy="4572000"/>
          </a:xfrm>
        </p:spPr>
        <p:txBody>
          <a:bodyPr/>
          <a:lstStyle/>
          <a:p>
            <a:r>
              <a:rPr lang="en-US" altLang="en-US" sz="2400" dirty="0"/>
              <a:t>Market basket analysis</a:t>
            </a:r>
          </a:p>
          <a:p>
            <a:pPr lvl="1"/>
            <a:r>
              <a:rPr lang="en-US" altLang="en-US" dirty="0"/>
              <a:t>beer &amp; coke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lang="en-US" altLang="en-US" dirty="0"/>
              <a:t> peanuts &amp; chips  (</a:t>
            </a:r>
            <a:r>
              <a:rPr lang="sl-SI" altLang="en-US" dirty="0"/>
              <a:t>5%, 65%</a:t>
            </a:r>
            <a:r>
              <a:rPr lang="en-US" altLang="en-US" dirty="0"/>
              <a:t>)                   </a:t>
            </a:r>
            <a:endParaRPr lang="sl-SI" altLang="en-US" dirty="0"/>
          </a:p>
          <a:p>
            <a:pPr lvl="1">
              <a:buFontTx/>
              <a:buNone/>
            </a:pPr>
            <a:r>
              <a:rPr lang="sl-SI" altLang="en-US" dirty="0"/>
              <a:t>  </a:t>
            </a:r>
            <a:r>
              <a:rPr lang="en-US" altLang="en-US" dirty="0"/>
              <a:t> (IF beer AND coke THEN peanuts AND chips)</a:t>
            </a:r>
          </a:p>
          <a:p>
            <a:pPr lvl="1"/>
            <a:r>
              <a:rPr lang="en-US" altLang="en-US" dirty="0"/>
              <a:t>Support </a:t>
            </a:r>
            <a:r>
              <a:rPr lang="sl-SI" altLang="en-US" dirty="0"/>
              <a:t>5</a:t>
            </a:r>
            <a:r>
              <a:rPr lang="en-US" altLang="en-US" dirty="0"/>
              <a:t>%: </a:t>
            </a:r>
            <a:r>
              <a:rPr lang="sl-SI" altLang="en-US" dirty="0"/>
              <a:t>5</a:t>
            </a:r>
            <a:r>
              <a:rPr lang="en-US" altLang="en-US" dirty="0"/>
              <a:t>% of all customers buy all four items</a:t>
            </a:r>
          </a:p>
          <a:p>
            <a:pPr lvl="1"/>
            <a:r>
              <a:rPr lang="en-US" altLang="en-US" dirty="0"/>
              <a:t>Confidence </a:t>
            </a:r>
            <a:r>
              <a:rPr lang="sl-SI" altLang="en-US" dirty="0"/>
              <a:t>65</a:t>
            </a:r>
            <a:r>
              <a:rPr lang="en-US" altLang="en-US" dirty="0"/>
              <a:t>%: </a:t>
            </a:r>
            <a:r>
              <a:rPr lang="sl-SI" altLang="en-US" dirty="0"/>
              <a:t>65</a:t>
            </a:r>
            <a:r>
              <a:rPr lang="en-US" altLang="en-US" dirty="0"/>
              <a:t>% of customers that buy beer and coke also buy peanuts and chips</a:t>
            </a:r>
          </a:p>
          <a:p>
            <a:r>
              <a:rPr lang="en-US" altLang="en-US" sz="2400" dirty="0"/>
              <a:t>Insurance</a:t>
            </a:r>
          </a:p>
          <a:p>
            <a:pPr lvl="1"/>
            <a:r>
              <a:rPr lang="en-US" altLang="en-US" dirty="0"/>
              <a:t>mortgage &amp; loans &amp; savings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 </a:t>
            </a:r>
            <a:r>
              <a:rPr lang="en-US" altLang="en-US" dirty="0"/>
              <a:t>insurance (2%, </a:t>
            </a:r>
            <a:r>
              <a:rPr lang="sl-SI" altLang="en-US" dirty="0"/>
              <a:t>6</a:t>
            </a:r>
            <a:r>
              <a:rPr lang="en-US" altLang="en-US" dirty="0"/>
              <a:t>2%)</a:t>
            </a:r>
          </a:p>
          <a:p>
            <a:pPr lvl="1"/>
            <a:r>
              <a:rPr lang="en-US" altLang="en-US" dirty="0"/>
              <a:t>Support 2%: 2% of all customers have all four </a:t>
            </a:r>
            <a:endParaRPr lang="sl-SI" altLang="en-US" dirty="0"/>
          </a:p>
          <a:p>
            <a:pPr lvl="1"/>
            <a:r>
              <a:rPr lang="en-US" altLang="en-US" dirty="0"/>
              <a:t>Confidence 62%: 62% of all customers that have mortgage, loan and savings also have insurance</a:t>
            </a:r>
          </a:p>
        </p:txBody>
      </p:sp>
    </p:spTree>
    <p:extLst>
      <p:ext uri="{BB962C8B-B14F-4D97-AF65-F5344CB8AC3E}">
        <p14:creationId xmlns:p14="http://schemas.microsoft.com/office/powerpoint/2010/main" val="30365459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A3C812-9456-4488-BA57-CB87B0F31D8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612313" cy="1052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Survey data </a:t>
            </a:r>
            <a:br>
              <a:rPr lang="en-US" altLang="en-US" sz="3600"/>
            </a:br>
            <a:r>
              <a:rPr lang="en-US" altLang="en-US" sz="3600"/>
              <a:t>association rule learning </a:t>
            </a:r>
          </a:p>
        </p:txBody>
      </p:sp>
      <p:sp>
        <p:nvSpPr>
          <p:cNvPr id="238596" name="Rectangle 6"/>
          <p:cNvSpPr>
            <a:spLocks noChangeArrowheads="1"/>
          </p:cNvSpPr>
          <p:nvPr/>
        </p:nvSpPr>
        <p:spPr bwMode="auto"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endParaRPr lang="en-GB" altLang="en-US" sz="2400"/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252539"/>
            <a:ext cx="35353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1036638"/>
            <a:ext cx="55784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67201"/>
            <a:ext cx="71056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284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7A3EDD-45BE-4FB6-BC78-58A630D8725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Association Rule Learning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610600" cy="4572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b="1" dirty="0"/>
              <a:t>Given: </a:t>
            </a:r>
            <a:r>
              <a:rPr lang="en-US" altLang="en-US" sz="2400" dirty="0"/>
              <a:t>a set of transactions D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b="1" dirty="0"/>
              <a:t>Find: </a:t>
            </a:r>
            <a:r>
              <a:rPr lang="en-US" altLang="en-US" sz="2400" dirty="0"/>
              <a:t>all association rules that hold on the set of transactions that have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user defined minimum support, i.e., support &gt; </a:t>
            </a:r>
            <a:r>
              <a:rPr lang="en-US" altLang="en-US" sz="2000" dirty="0" err="1">
                <a:solidFill>
                  <a:srgbClr val="003399"/>
                </a:solidFill>
              </a:rPr>
              <a:t>MinSup</a:t>
            </a:r>
            <a:r>
              <a:rPr lang="en-US" altLang="en-US" sz="2000" dirty="0">
                <a:solidFill>
                  <a:srgbClr val="003399"/>
                </a:solidFill>
              </a:rPr>
              <a:t>, </a:t>
            </a:r>
            <a:r>
              <a:rPr lang="en-US" altLang="en-US" sz="2000" dirty="0"/>
              <a:t>and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user defined minimum confidence, i.e., confidence &gt; </a:t>
            </a:r>
            <a:r>
              <a:rPr lang="en-US" altLang="en-US" sz="2000" dirty="0" err="1">
                <a:solidFill>
                  <a:srgbClr val="A50021"/>
                </a:solidFill>
              </a:rPr>
              <a:t>MinConf</a:t>
            </a:r>
            <a:endParaRPr lang="en-US" altLang="en-US" sz="2000" dirty="0">
              <a:solidFill>
                <a:srgbClr val="A5002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dirty="0"/>
              <a:t>It is a form of exploratory data analysis, rather than hypothesis verification</a:t>
            </a:r>
          </a:p>
          <a:p>
            <a:pPr lvl="1">
              <a:lnSpc>
                <a:spcPct val="120000"/>
              </a:lnSpc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00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42BB34-6D90-40D8-9DAA-A680D26B257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Searching </a:t>
            </a:r>
            <a:r>
              <a:rPr lang="en-US" altLang="en-US" sz="3600"/>
              <a:t>for associations</a:t>
            </a:r>
            <a:endParaRPr lang="en-US" altLang="en-US" sz="3600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Find all large itemsets</a:t>
            </a:r>
          </a:p>
          <a:p>
            <a:pPr>
              <a:lnSpc>
                <a:spcPct val="120000"/>
              </a:lnSpc>
            </a:pPr>
            <a:r>
              <a:rPr lang="en-US" altLang="en-US"/>
              <a:t>Use the large itemsets to generate association rules</a:t>
            </a:r>
          </a:p>
          <a:p>
            <a:pPr>
              <a:lnSpc>
                <a:spcPct val="120000"/>
              </a:lnSpc>
            </a:pPr>
            <a:r>
              <a:rPr lang="en-US" altLang="en-US"/>
              <a:t>If XY is a large itemset, compute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      r =support(XY) / support(X)</a:t>
            </a:r>
          </a:p>
          <a:p>
            <a:pPr>
              <a:lnSpc>
                <a:spcPct val="120000"/>
              </a:lnSpc>
            </a:pPr>
            <a:r>
              <a:rPr lang="en-US" altLang="en-US"/>
              <a:t>If r &gt; MinConf, then X </a:t>
            </a:r>
            <a:r>
              <a:rPr lang="en-US" altLang="en-US" b="1">
                <a:latin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lang="en-US" altLang="en-US"/>
              <a:t> Y holds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      (support &gt; MinSup, as XY is large)</a:t>
            </a:r>
          </a:p>
        </p:txBody>
      </p:sp>
    </p:spTree>
    <p:extLst>
      <p:ext uri="{BB962C8B-B14F-4D97-AF65-F5344CB8AC3E}">
        <p14:creationId xmlns:p14="http://schemas.microsoft.com/office/powerpoint/2010/main" val="25407363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1648E1-3591-4888-ACD5-E17B7C08C3B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Large </a:t>
            </a:r>
            <a:r>
              <a:rPr lang="en-US" altLang="en-US" sz="3600" dirty="0" err="1"/>
              <a:t>itemsets</a:t>
            </a:r>
            <a:endParaRPr lang="en-US" altLang="en-US" sz="3600" dirty="0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Large itemsets are itemsets that appear in at least MinSup transaction</a:t>
            </a:r>
          </a:p>
          <a:p>
            <a:pPr>
              <a:lnSpc>
                <a:spcPct val="120000"/>
              </a:lnSpc>
            </a:pPr>
            <a:r>
              <a:rPr lang="en-US" altLang="en-US"/>
              <a:t>All subsets of a large itemset are large itemsets (e.g., if A,B appears in at least MinSup transactions, so do A and B)</a:t>
            </a:r>
          </a:p>
          <a:p>
            <a:pPr>
              <a:lnSpc>
                <a:spcPct val="120000"/>
              </a:lnSpc>
            </a:pPr>
            <a:r>
              <a:rPr lang="en-US" altLang="en-US"/>
              <a:t>This observation is the basis for very efficient algorithms for association rules discovery (linear in the number of transactions)</a:t>
            </a:r>
          </a:p>
        </p:txBody>
      </p:sp>
    </p:spTree>
    <p:extLst>
      <p:ext uri="{BB962C8B-B14F-4D97-AF65-F5344CB8AC3E}">
        <p14:creationId xmlns:p14="http://schemas.microsoft.com/office/powerpoint/2010/main" val="17844065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err="1"/>
              <a:t>Apriori</a:t>
            </a:r>
            <a:r>
              <a:rPr lang="en-US" sz="3600" dirty="0"/>
              <a:t> algorithm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009" y="2226470"/>
            <a:ext cx="850106" cy="66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7361" y="2226470"/>
            <a:ext cx="785813" cy="65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27" y="5489972"/>
            <a:ext cx="7667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*Frequent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itemsets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= large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itemsets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, sometimes also frequent patterns</a:t>
            </a:r>
          </a:p>
        </p:txBody>
      </p:sp>
    </p:spTree>
    <p:extLst>
      <p:ext uri="{BB962C8B-B14F-4D97-AF65-F5344CB8AC3E}">
        <p14:creationId xmlns:p14="http://schemas.microsoft.com/office/powerpoint/2010/main" val="41149579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Association rules</a:t>
            </a:r>
            <a:r>
              <a:rPr lang="sl-SI" sz="3600" dirty="0"/>
              <a:t>: </a:t>
            </a:r>
            <a:br>
              <a:rPr lang="en-US" sz="3600" dirty="0"/>
            </a:br>
            <a:r>
              <a:rPr lang="sl-SI" sz="3600" dirty="0" err="1"/>
              <a:t>Orange</a:t>
            </a:r>
            <a:r>
              <a:rPr lang="en-US" sz="3600" dirty="0"/>
              <a:t>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5377524"/>
            <a:ext cx="7886700" cy="4346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50" dirty="0"/>
              <a:t>* Start with a small </a:t>
            </a:r>
            <a:r>
              <a:rPr lang="sl-SI" sz="1650" dirty="0" err="1"/>
              <a:t>minSupport</a:t>
            </a:r>
            <a:r>
              <a:rPr lang="sl-SI" sz="1650" dirty="0"/>
              <a:t> </a:t>
            </a:r>
            <a:r>
              <a:rPr lang="en-US" sz="1650" dirty="0"/>
              <a:t>and we increase it gradually</a:t>
            </a:r>
            <a:r>
              <a:rPr lang="sl-SI" sz="1650" dirty="0"/>
              <a:t> (</a:t>
            </a:r>
            <a:r>
              <a:rPr lang="en-US" sz="1650" dirty="0"/>
              <a:t>to avoid running out of memory</a:t>
            </a:r>
            <a:r>
              <a:rPr lang="sl-SI" sz="1650" dirty="0"/>
              <a:t>)</a:t>
            </a:r>
            <a:endParaRPr lang="en-US" sz="165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39" y="2226470"/>
            <a:ext cx="3864769" cy="255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30" y="2226470"/>
            <a:ext cx="2732864" cy="27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/>
          </p:nvPr>
        </p:nvSpPr>
        <p:spPr>
          <a:xfrm>
            <a:off x="1524000" y="115888"/>
            <a:ext cx="9144000" cy="105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Decision tree learning from Contact lens data</a:t>
            </a:r>
            <a:endParaRPr sz="3200" dirty="0"/>
          </a:p>
        </p:txBody>
      </p:sp>
      <p:graphicFrame>
        <p:nvGraphicFramePr>
          <p:cNvPr id="386" name="Google Shape;386;p19"/>
          <p:cNvGraphicFramePr/>
          <p:nvPr/>
        </p:nvGraphicFramePr>
        <p:xfrm>
          <a:off x="1774826" y="1268413"/>
          <a:ext cx="4033837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r:id="rId4" imgW="4033837" imgH="2497137" progId="Excel.Sheet.8">
                  <p:embed/>
                </p:oleObj>
              </mc:Choice>
              <mc:Fallback>
                <p:oleObj r:id="rId4" imgW="4033837" imgH="249713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774826" y="1268413"/>
                        <a:ext cx="4033837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" name="Google Shape;387;p19"/>
          <p:cNvSpPr/>
          <p:nvPr/>
        </p:nvSpPr>
        <p:spPr>
          <a:xfrm rot="-5400000">
            <a:off x="6557962" y="1244600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6024550" y="208280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89" name="Google Shape;38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8437" y="3863976"/>
            <a:ext cx="6659562" cy="299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2148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F9781F-BD9E-4D97-9C65-C52CD64761A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839200" cy="1143000"/>
          </a:xfrm>
        </p:spPr>
        <p:txBody>
          <a:bodyPr/>
          <a:lstStyle/>
          <a:p>
            <a:r>
              <a:rPr lang="en-US" altLang="en-US" sz="3600"/>
              <a:t>Association  vs.  Classification</a:t>
            </a:r>
            <a:br>
              <a:rPr lang="en-US" altLang="en-US" sz="3600"/>
            </a:br>
            <a:r>
              <a:rPr lang="en-US" altLang="en-US" sz="3600"/>
              <a:t>rules             rules</a:t>
            </a:r>
            <a:r>
              <a:rPr lang="en-US" altLang="en-US"/>
              <a:t>                 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809750"/>
            <a:ext cx="3810000" cy="4572000"/>
          </a:xfrm>
        </p:spPr>
        <p:txBody>
          <a:bodyPr/>
          <a:lstStyle/>
          <a:p>
            <a:r>
              <a:rPr lang="en-US" altLang="en-US" sz="2400" dirty="0"/>
              <a:t>Exploration of dependencies</a:t>
            </a:r>
          </a:p>
          <a:p>
            <a:r>
              <a:rPr lang="en-US" altLang="en-US" sz="2400" dirty="0"/>
              <a:t>Different combinations of dependent and independent attributes</a:t>
            </a:r>
          </a:p>
          <a:p>
            <a:r>
              <a:rPr lang="en-US" altLang="en-US" sz="2400" dirty="0"/>
              <a:t>Complete search (all rules found)</a:t>
            </a:r>
          </a:p>
        </p:txBody>
      </p:sp>
      <p:sp>
        <p:nvSpPr>
          <p:cNvPr id="13619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09750"/>
            <a:ext cx="3810000" cy="4572000"/>
          </a:xfrm>
        </p:spPr>
        <p:txBody>
          <a:bodyPr/>
          <a:lstStyle/>
          <a:p>
            <a:r>
              <a:rPr lang="en-US" altLang="en-US" sz="2400"/>
              <a:t>Focused prediction</a:t>
            </a:r>
          </a:p>
          <a:p>
            <a:r>
              <a:rPr lang="en-US" altLang="en-US" sz="2400"/>
              <a:t>Predict one attribute (class) from the others</a:t>
            </a:r>
          </a:p>
          <a:p>
            <a:r>
              <a:rPr lang="en-US" altLang="en-US" sz="2400"/>
              <a:t>Heuristic search (subset of rules found)</a:t>
            </a:r>
          </a:p>
        </p:txBody>
      </p:sp>
    </p:spTree>
    <p:extLst>
      <p:ext uri="{BB962C8B-B14F-4D97-AF65-F5344CB8AC3E}">
        <p14:creationId xmlns:p14="http://schemas.microsoft.com/office/powerpoint/2010/main" val="23686025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ts val="1600"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lt1"/>
                </a:buClr>
                <a:buSzPts val="1600"/>
              </a:pPr>
              <a:t>131</a:t>
            </a:fld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89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Lesson 3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1406885" y="1768154"/>
            <a:ext cx="9378229" cy="508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Classification rule learning addresses classification problems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Algorithms use search heuristics to search the space of possible rules in a general-to-specific manner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Training data may be noisy - rule truncation help dealing with noisy data to improve predictive accuracy on new, unlabeled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Association rule learning is an example of descriptive induction algorithms, aimed at finding interesting patterns in data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5169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ts val="1600"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lt1"/>
                </a:buClr>
                <a:buSzPts val="1600"/>
              </a:pPr>
              <a:t>132</a:t>
            </a:fld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89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Lesson 1 - 3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1668462" y="1456619"/>
            <a:ext cx="8820150" cy="508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45" y="1510253"/>
            <a:ext cx="8374972" cy="49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>
            <a:spLocks noGrp="1"/>
          </p:cNvSpPr>
          <p:nvPr>
            <p:ph type="title"/>
          </p:nvPr>
        </p:nvSpPr>
        <p:spPr>
          <a:xfrm>
            <a:off x="1512535" y="-11250"/>
            <a:ext cx="9144000" cy="116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Rule learning from Contact lens data</a:t>
            </a:r>
            <a:endParaRPr sz="3200" dirty="0"/>
          </a:p>
        </p:txBody>
      </p:sp>
      <p:sp>
        <p:nvSpPr>
          <p:cNvPr id="316" name="Google Shape;316;p15"/>
          <p:cNvSpPr txBox="1"/>
          <p:nvPr/>
        </p:nvSpPr>
        <p:spPr>
          <a:xfrm>
            <a:off x="1670844" y="4676068"/>
            <a:ext cx="885031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lenses=NONE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cs typeface="Arial"/>
                <a:sym typeface="Helvetica Neue"/>
              </a:rPr>
              <a:t>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 production=reduced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lenses=NONE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←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tear production=normal AND astigmatism=yes AND		   	  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presc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.=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hypermetrope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lenses=SOFT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←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tear production=normal AND astigmatism=no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lenses=HARD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← 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 production=normal AND astigmatism=yes AND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 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presc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.=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myope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Helvetica Neue"/>
              <a:buNone/>
            </a:pPr>
            <a:r>
              <a:rPr lang="en-US" sz="2000" kern="0" dirty="0">
                <a:solidFill>
                  <a:srgbClr val="0066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lenses=NONE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←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6311" y="2455685"/>
            <a:ext cx="4594578" cy="2286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15"/>
          <p:cNvGraphicFramePr/>
          <p:nvPr>
            <p:extLst/>
          </p:nvPr>
        </p:nvGraphicFramePr>
        <p:xfrm>
          <a:off x="1783820" y="1158083"/>
          <a:ext cx="44577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r:id="rId5" imgW="4457700" imgH="2808287" progId="Excel.Sheet.8">
                  <p:embed/>
                </p:oleObj>
              </mc:Choice>
              <mc:Fallback>
                <p:oleObj r:id="rId5" imgW="4457700" imgH="28082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783820" y="1158083"/>
                        <a:ext cx="44577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" name="Google Shape;319;p1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294;p14"/>
          <p:cNvSpPr/>
          <p:nvPr/>
        </p:nvSpPr>
        <p:spPr>
          <a:xfrm rot="16200000">
            <a:off x="6990287" y="703085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295;p14"/>
          <p:cNvSpPr txBox="1"/>
          <p:nvPr/>
        </p:nvSpPr>
        <p:spPr>
          <a:xfrm>
            <a:off x="6349910" y="1567875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Machine Learning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19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2" name="Google Shape;522;p39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Data Mining</a:t>
            </a:r>
            <a:endParaRPr sz="3200" dirty="0"/>
          </a:p>
        </p:txBody>
      </p:sp>
      <p:sp>
        <p:nvSpPr>
          <p:cNvPr id="523" name="Google Shape;523;p39"/>
          <p:cNvSpPr txBox="1"/>
          <p:nvPr/>
        </p:nvSpPr>
        <p:spPr>
          <a:xfrm>
            <a:off x="2057400" y="3692525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4" name="Google Shape;524;p39"/>
          <p:cNvSpPr/>
          <p:nvPr/>
        </p:nvSpPr>
        <p:spPr>
          <a:xfrm rot="-5400000">
            <a:off x="6143625" y="1527175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39"/>
          <p:cNvSpPr txBox="1"/>
          <p:nvPr/>
        </p:nvSpPr>
        <p:spPr>
          <a:xfrm>
            <a:off x="5610225" y="2365375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39"/>
          <p:cNvSpPr txBox="1"/>
          <p:nvPr/>
        </p:nvSpPr>
        <p:spPr>
          <a:xfrm>
            <a:off x="5559425" y="1524000"/>
            <a:ext cx="1905000" cy="5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knowledge discovery from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39"/>
          <p:cNvSpPr txBox="1"/>
          <p:nvPr/>
        </p:nvSpPr>
        <p:spPr>
          <a:xfrm>
            <a:off x="7972426" y="3259137"/>
            <a:ext cx="1868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patterns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39"/>
          <p:cNvSpPr txBox="1"/>
          <p:nvPr/>
        </p:nvSpPr>
        <p:spPr>
          <a:xfrm>
            <a:off x="1595438" y="4076700"/>
            <a:ext cx="88931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Given: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class labeled or non-labeled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lvl="1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Find: 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set of interesting patterns, explaining the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29" name="Google Shape;529;p39" descr="MPj0386202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4425" y="5457825"/>
            <a:ext cx="762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0" name="Google Shape;530;p39"/>
          <p:cNvCxnSpPr/>
          <p:nvPr/>
        </p:nvCxnSpPr>
        <p:spPr>
          <a:xfrm>
            <a:off x="6550025" y="5949950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1" name="Google Shape;531;p39"/>
          <p:cNvSpPr txBox="1"/>
          <p:nvPr/>
        </p:nvSpPr>
        <p:spPr>
          <a:xfrm>
            <a:off x="6421438" y="5551488"/>
            <a:ext cx="17303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symbolic patterns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ts val="1600"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explanation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532" name="Google Shape;532;p39"/>
          <p:cNvGraphicFramePr/>
          <p:nvPr/>
        </p:nvGraphicFramePr>
        <p:xfrm>
          <a:off x="1631950" y="1412876"/>
          <a:ext cx="381635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r:id="rId5" imgW="3816350" imgH="2351087" progId="Excel.Sheet.8">
                  <p:embed/>
                </p:oleObj>
              </mc:Choice>
              <mc:Fallback>
                <p:oleObj r:id="rId5" imgW="3816350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631950" y="1412876"/>
                        <a:ext cx="3816350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" name="Google Shape;533;p39"/>
          <p:cNvSpPr txBox="1"/>
          <p:nvPr/>
        </p:nvSpPr>
        <p:spPr>
          <a:xfrm>
            <a:off x="1620838" y="1009651"/>
            <a:ext cx="55403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35" name="Google Shape;535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15" y="5178425"/>
            <a:ext cx="1384123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5763" y="2235201"/>
            <a:ext cx="1304925" cy="9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35425" y="5150862"/>
            <a:ext cx="2145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IF  </a:t>
            </a: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Tear prod. = reduced  </a:t>
            </a: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THEN   </a:t>
            </a: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Lenses = NONE </a:t>
            </a:r>
          </a:p>
        </p:txBody>
      </p:sp>
    </p:spTree>
    <p:extLst>
      <p:ext uri="{BB962C8B-B14F-4D97-AF65-F5344CB8AC3E}">
        <p14:creationId xmlns:p14="http://schemas.microsoft.com/office/powerpoint/2010/main" val="207273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"/>
          <p:cNvSpPr txBox="1"/>
          <p:nvPr/>
        </p:nvSpPr>
        <p:spPr>
          <a:xfrm>
            <a:off x="5303837" y="65246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FFFFFF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>
                <a:buClr>
                  <a:srgbClr val="FFFFFF"/>
                </a:buClr>
                <a:buSzPts val="1600"/>
                <a:buFont typeface="Arial"/>
                <a:buNone/>
              </a:pPr>
              <a:t>16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18"/>
          <p:cNvSpPr txBox="1">
            <a:spLocks noGrp="1"/>
          </p:cNvSpPr>
          <p:nvPr>
            <p:ph type="title"/>
          </p:nvPr>
        </p:nvSpPr>
        <p:spPr>
          <a:xfrm>
            <a:off x="1422400" y="248358"/>
            <a:ext cx="9245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Pattern discovery from Contact lens data</a:t>
            </a:r>
            <a:endParaRPr sz="3200" dirty="0"/>
          </a:p>
        </p:txBody>
      </p:sp>
      <p:graphicFrame>
        <p:nvGraphicFramePr>
          <p:cNvPr id="377" name="Google Shape;377;p18"/>
          <p:cNvGraphicFramePr/>
          <p:nvPr/>
        </p:nvGraphicFramePr>
        <p:xfrm>
          <a:off x="1808163" y="1412875"/>
          <a:ext cx="654843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r:id="rId4" imgW="6548437" imgH="4032250" progId="Excel.Sheet.8">
                  <p:embed/>
                </p:oleObj>
              </mc:Choice>
              <mc:Fallback>
                <p:oleObj r:id="rId4" imgW="6548437" imgH="403225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808163" y="1412875"/>
                        <a:ext cx="6548437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" name="Google Shape;378;p18"/>
          <p:cNvSpPr txBox="1"/>
          <p:nvPr/>
        </p:nvSpPr>
        <p:spPr>
          <a:xfrm>
            <a:off x="8337550" y="2909887"/>
            <a:ext cx="2161117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IF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Tear prod. =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reduced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Helvetica Neue"/>
              <a:buNone/>
            </a:pPr>
            <a:endParaRPr sz="2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THEN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Lenses =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NONE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18"/>
          <p:cNvSpPr txBox="1"/>
          <p:nvPr/>
        </p:nvSpPr>
        <p:spPr>
          <a:xfrm>
            <a:off x="8356600" y="1608492"/>
            <a:ext cx="1984022" cy="1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PATTERN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ts val="2000"/>
            </a:pPr>
            <a:endParaRPr sz="2000" b="1" kern="0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0"/>
              </a:spcBef>
              <a:buClr>
                <a:srgbClr val="002060"/>
              </a:buClr>
              <a:buSzPts val="2000"/>
            </a:pPr>
            <a:r>
              <a:rPr lang="en-US" sz="2000" b="1" kern="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Rule:    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9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38"/>
          <p:cNvSpPr txBox="1">
            <a:spLocks noGrp="1"/>
          </p:cNvSpPr>
          <p:nvPr>
            <p:ph type="title"/>
          </p:nvPr>
        </p:nvSpPr>
        <p:spPr>
          <a:xfrm>
            <a:off x="1524000" y="451558"/>
            <a:ext cx="9144000" cy="63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2800" dirty="0"/>
              <a:t>Summary</a:t>
            </a:r>
            <a:endParaRPr sz="2800" dirty="0"/>
          </a:p>
        </p:txBody>
      </p:sp>
      <p:sp>
        <p:nvSpPr>
          <p:cNvPr id="516" name="Google Shape;516;p38"/>
          <p:cNvSpPr txBox="1">
            <a:spLocks noGrp="1"/>
          </p:cNvSpPr>
          <p:nvPr>
            <p:ph type="body" idx="1"/>
          </p:nvPr>
        </p:nvSpPr>
        <p:spPr>
          <a:xfrm>
            <a:off x="1336531" y="1629433"/>
            <a:ext cx="9820996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Basic definition of Machine Learning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Computer algorithms/machines that learn predictive models from class-labeled data</a:t>
            </a:r>
          </a:p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Extended definition of Machine Learning - </a:t>
            </a:r>
            <a:r>
              <a:rPr lang="en-US" dirty="0"/>
              <a:t>Used interchangeably with the term </a:t>
            </a:r>
            <a:r>
              <a:rPr lang="en-US" dirty="0">
                <a:solidFill>
                  <a:srgbClr val="000099"/>
                </a:solidFill>
              </a:rPr>
              <a:t>Data Mining</a:t>
            </a:r>
          </a:p>
          <a:p>
            <a:pPr marL="800100" lvl="1">
              <a:spcBef>
                <a:spcPts val="560"/>
              </a:spcBef>
              <a:buSzPts val="2800"/>
            </a:pPr>
            <a:r>
              <a:rPr lang="en-US" dirty="0"/>
              <a:t>computer algorithms/machines that learn patterns or models from class-labeled or non-labeled data</a:t>
            </a:r>
          </a:p>
          <a:p>
            <a:pPr marL="800100" lvl="1">
              <a:spcBef>
                <a:spcPts val="560"/>
              </a:spcBef>
              <a:buSzPts val="2800"/>
            </a:pPr>
            <a:r>
              <a:rPr lang="en-US" dirty="0"/>
              <a:t>sometimes used to denote the practical use of ML techniques applied to solving real-life data analysis problems</a:t>
            </a:r>
          </a:p>
          <a:p>
            <a:pPr marL="342900">
              <a:spcBef>
                <a:spcPts val="56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Deep Learning </a:t>
            </a:r>
            <a:r>
              <a:rPr lang="en-US" dirty="0">
                <a:solidFill>
                  <a:schemeClr val="bg1"/>
                </a:solidFill>
              </a:rPr>
              <a:t>- U</a:t>
            </a:r>
            <a:r>
              <a:rPr lang="en-US" dirty="0"/>
              <a:t>sed </a:t>
            </a:r>
            <a:r>
              <a:rPr lang="en-US" dirty="0">
                <a:solidFill>
                  <a:schemeClr val="bg1"/>
                </a:solidFill>
              </a:rPr>
              <a:t>in popular literature </a:t>
            </a:r>
            <a:r>
              <a:rPr lang="en-US" dirty="0"/>
              <a:t>interchangeably with the term</a:t>
            </a:r>
            <a:r>
              <a:rPr lang="en-US" dirty="0">
                <a:solidFill>
                  <a:srgbClr val="000099"/>
                </a:solidFill>
              </a:rPr>
              <a:t> AI ??</a:t>
            </a:r>
          </a:p>
          <a:p>
            <a:pPr marL="0" indent="0">
              <a:spcBef>
                <a:spcPts val="560"/>
              </a:spcBef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62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  <a:p>
            <a:pPr marL="114300" indent="0" fontAlgn="base">
              <a:buNone/>
            </a:pP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1765239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9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title"/>
          </p:nvPr>
        </p:nvSpPr>
        <p:spPr>
          <a:xfrm>
            <a:off x="1524000" y="-242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Binary Classification</a:t>
            </a:r>
            <a:endParaRPr/>
          </a:p>
        </p:txBody>
      </p:sp>
      <p:sp>
        <p:nvSpPr>
          <p:cNvPr id="410" name="Google Shape;410;p26"/>
          <p:cNvSpPr txBox="1"/>
          <p:nvPr/>
        </p:nvSpPr>
        <p:spPr>
          <a:xfrm>
            <a:off x="1704976" y="4652963"/>
            <a:ext cx="907097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Binary classes </a:t>
            </a:r>
            <a:endParaRPr sz="2400" kern="0">
              <a:solidFill>
                <a:srgbClr val="004D9B"/>
              </a:solidFill>
              <a:ea typeface="Arial"/>
              <a:cs typeface="Arial"/>
              <a:sym typeface="Arial"/>
            </a:endParaRPr>
          </a:p>
          <a:p>
            <a:pPr indent="-152400">
              <a:buClr>
                <a:srgbClr val="004D9B"/>
              </a:buClr>
              <a:buSzPts val="2400"/>
              <a:buFont typeface="Arial"/>
              <a:buChar char="•"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positive vs. negative examples of </a:t>
            </a: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Target class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indent="-152400">
              <a:buClr>
                <a:srgbClr val="004D9B"/>
              </a:buClr>
              <a:buSzPts val="2400"/>
              <a:buFont typeface="Arial"/>
              <a:buChar char="•"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Concept learning – binary classification and class description 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lvl="1">
              <a:buClr>
                <a:srgbClr val="004D9B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 - for Subgroup discovery – exploring patterns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lvl="1">
              <a:buClr>
                <a:srgbClr val="004D9B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   characterizing groups of instances of target class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11" name="Google Shape;411;p26"/>
          <p:cNvGraphicFramePr/>
          <p:nvPr/>
        </p:nvGraphicFramePr>
        <p:xfrm>
          <a:off x="2212976" y="981076"/>
          <a:ext cx="5316537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r:id="rId4" imgW="5316537" imgH="3349625" progId="Excel.Sheet.8">
                  <p:embed/>
                </p:oleObj>
              </mc:Choice>
              <mc:Fallback>
                <p:oleObj r:id="rId4" imgW="5316537" imgH="33496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212976" y="981076"/>
                        <a:ext cx="5316537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84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D4AB94E8-3F64-45C8-9BA0-E0D188DFE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EFFF8-189A-412F-9497-74E409358A5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090406D-F8F5-4AAF-8D0C-AB65069E5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69875"/>
            <a:ext cx="8839200" cy="566738"/>
          </a:xfrm>
        </p:spPr>
        <p:txBody>
          <a:bodyPr/>
          <a:lstStyle/>
          <a:p>
            <a:r>
              <a:rPr lang="en-US" altLang="en-US" sz="3600" dirty="0"/>
              <a:t>Introduction to Data Mining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88BE1C1-8E22-4EEC-8DB4-2F537215FC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38865" y="908050"/>
            <a:ext cx="9276735" cy="53292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6-11-2024</a:t>
            </a:r>
          </a:p>
          <a:p>
            <a:pPr marL="0" indent="0">
              <a:buNone/>
            </a:pPr>
            <a:endParaRPr lang="sl-SI" altLang="en-US" sz="24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</a:t>
            </a:r>
            <a:r>
              <a:rPr lang="en-US" altLang="en-US" sz="2400" b="1" dirty="0">
                <a:solidFill>
                  <a:srgbClr val="000099"/>
                </a:solidFill>
              </a:rPr>
              <a:t>: Lesson 1 - </a:t>
            </a:r>
            <a:r>
              <a:rPr lang="sl-SI" altLang="en-US" sz="2400" b="1" dirty="0" err="1">
                <a:solidFill>
                  <a:srgbClr val="000099"/>
                </a:solidFill>
              </a:rPr>
              <a:t>Int</a:t>
            </a:r>
            <a:r>
              <a:rPr lang="en-US" altLang="en-US" sz="2400" b="1" dirty="0" err="1">
                <a:solidFill>
                  <a:srgbClr val="000099"/>
                </a:solidFill>
              </a:rPr>
              <a:t>roduction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dirty="0"/>
          </a:p>
          <a:p>
            <a:pPr lvl="1"/>
            <a:r>
              <a:rPr lang="en-US" dirty="0"/>
              <a:t>Basics of Machine Learning</a:t>
            </a:r>
          </a:p>
          <a:p>
            <a:pPr lvl="1"/>
            <a:r>
              <a:rPr lang="en-US" dirty="0"/>
              <a:t>Standard learning tasks</a:t>
            </a:r>
          </a:p>
          <a:p>
            <a:pPr lvl="1"/>
            <a:r>
              <a:rPr lang="en-US" dirty="0"/>
              <a:t>Three generations of machine learning</a:t>
            </a:r>
          </a:p>
          <a:p>
            <a:pPr lvl="1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  <a:p>
            <a:pPr marL="50800" indent="0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</a:t>
            </a:r>
            <a:r>
              <a:rPr lang="en-US" altLang="en-US" sz="2400" b="1" dirty="0">
                <a:solidFill>
                  <a:srgbClr val="000099"/>
                </a:solidFill>
              </a:rPr>
              <a:t>: Lesson 2 - Decision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</a:rPr>
              <a:t>Tree </a:t>
            </a:r>
            <a:r>
              <a:rPr lang="sl-SI" altLang="en-US" sz="2400" b="1" dirty="0" err="1">
                <a:solidFill>
                  <a:srgbClr val="000099"/>
                </a:solidFill>
              </a:rPr>
              <a:t>Learning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dirty="0"/>
          </a:p>
          <a:p>
            <a:pPr lvl="1"/>
            <a:r>
              <a:rPr lang="en-US" dirty="0"/>
              <a:t>Basic decision tree learning algorithm</a:t>
            </a:r>
          </a:p>
          <a:p>
            <a:pPr lvl="1"/>
            <a:r>
              <a:rPr lang="en-US" dirty="0"/>
              <a:t>Entropy and information gain heuristics</a:t>
            </a:r>
          </a:p>
          <a:p>
            <a:pPr lvl="1"/>
            <a:r>
              <a:rPr lang="en-US" dirty="0"/>
              <a:t>Decision tree pruning</a:t>
            </a:r>
          </a:p>
          <a:p>
            <a:pPr lvl="1"/>
            <a:r>
              <a:rPr lang="en-US" dirty="0"/>
              <a:t>Selected decision tree learning algorithms</a:t>
            </a:r>
          </a:p>
          <a:p>
            <a:pPr lvl="1"/>
            <a:r>
              <a:rPr lang="en-US" dirty="0"/>
              <a:t>Regression tree learning</a:t>
            </a:r>
          </a:p>
          <a:p>
            <a:pPr marL="50800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0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524000" y="-242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Multi-class Learning Task</a:t>
            </a:r>
            <a:endParaRPr/>
          </a:p>
        </p:txBody>
      </p:sp>
      <p:sp>
        <p:nvSpPr>
          <p:cNvPr id="418" name="Google Shape;418;p27"/>
          <p:cNvSpPr txBox="1"/>
          <p:nvPr/>
        </p:nvSpPr>
        <p:spPr>
          <a:xfrm>
            <a:off x="1704975" y="4652962"/>
            <a:ext cx="8712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Several class labels 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of training examples of a single </a:t>
            </a: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Target attribute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4D9B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19" name="Google Shape;419;p27"/>
          <p:cNvGraphicFramePr/>
          <p:nvPr/>
        </p:nvGraphicFramePr>
        <p:xfrm>
          <a:off x="2212976" y="981076"/>
          <a:ext cx="5316537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r:id="rId4" imgW="5316537" imgH="3349625" progId="Excel.Sheet.8">
                  <p:embed/>
                </p:oleObj>
              </mc:Choice>
              <mc:Fallback>
                <p:oleObj r:id="rId4" imgW="5316537" imgH="33496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212976" y="981076"/>
                        <a:ext cx="5316537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45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/>
          </p:nvPr>
        </p:nvSpPr>
        <p:spPr>
          <a:xfrm>
            <a:off x="1524000" y="-242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Multi-target Classification</a:t>
            </a:r>
            <a:endParaRPr/>
          </a:p>
        </p:txBody>
      </p:sp>
      <p:sp>
        <p:nvSpPr>
          <p:cNvPr id="427" name="Google Shape;427;p28"/>
          <p:cNvSpPr txBox="1"/>
          <p:nvPr/>
        </p:nvSpPr>
        <p:spPr>
          <a:xfrm>
            <a:off x="1704975" y="4652962"/>
            <a:ext cx="8712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Multi target classification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4D9B"/>
              </a:buClr>
              <a:buSzPts val="2400"/>
              <a:buFont typeface="Arial"/>
              <a:buChar char="–"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each example belongs to </a:t>
            </a: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several Target classes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28" name="Google Shape;428;p28"/>
          <p:cNvGraphicFramePr/>
          <p:nvPr/>
        </p:nvGraphicFramePr>
        <p:xfrm>
          <a:off x="2212976" y="1201737"/>
          <a:ext cx="5316537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r:id="rId4" imgW="5316537" imgH="2908300" progId="Excel.Sheet.8">
                  <p:embed/>
                </p:oleObj>
              </mc:Choice>
              <mc:Fallback>
                <p:oleObj r:id="rId4" imgW="5316537" imgH="290830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212976" y="1201737"/>
                        <a:ext cx="5316537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4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9"/>
          <p:cNvSpPr txBox="1">
            <a:spLocks noGrp="1"/>
          </p:cNvSpPr>
          <p:nvPr>
            <p:ph type="title"/>
          </p:nvPr>
        </p:nvSpPr>
        <p:spPr>
          <a:xfrm>
            <a:off x="1524000" y="-3063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Learning from Numeric Class Data</a:t>
            </a:r>
            <a:endParaRPr/>
          </a:p>
        </p:txBody>
      </p:sp>
      <p:sp>
        <p:nvSpPr>
          <p:cNvPr id="435" name="Google Shape;435;p29"/>
          <p:cNvSpPr txBox="1"/>
          <p:nvPr/>
        </p:nvSpPr>
        <p:spPr>
          <a:xfrm>
            <a:off x="1704975" y="465296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Numeric class values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– regression analysis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36" name="Google Shape;436;p29"/>
          <p:cNvGraphicFramePr/>
          <p:nvPr/>
        </p:nvGraphicFramePr>
        <p:xfrm>
          <a:off x="2135187" y="1087438"/>
          <a:ext cx="5473700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r:id="rId4" imgW="5473700" imgH="3349625" progId="Excel.Sheet.8">
                  <p:embed/>
                </p:oleObj>
              </mc:Choice>
              <mc:Fallback>
                <p:oleObj r:id="rId4" imgW="5473700" imgH="33496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135187" y="1087438"/>
                        <a:ext cx="5473700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37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30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Example regression problem</a:t>
            </a:r>
            <a:endParaRPr/>
          </a:p>
        </p:txBody>
      </p:sp>
      <p:sp>
        <p:nvSpPr>
          <p:cNvPr id="443" name="Google Shape;443;p30"/>
          <p:cNvSpPr txBox="1">
            <a:spLocks noGrp="1"/>
          </p:cNvSpPr>
          <p:nvPr>
            <p:ph type="body" idx="1"/>
          </p:nvPr>
        </p:nvSpPr>
        <p:spPr>
          <a:xfrm>
            <a:off x="1524001" y="1268412"/>
            <a:ext cx="67325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/>
              <a:t>data about 80 people: Age and Height</a:t>
            </a:r>
            <a:endParaRPr/>
          </a:p>
        </p:txBody>
      </p:sp>
      <p:pic>
        <p:nvPicPr>
          <p:cNvPr id="444" name="Google Shape;4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700213"/>
            <a:ext cx="2300287" cy="4968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5" name="Google Shape;445;p30"/>
          <p:cNvGraphicFramePr/>
          <p:nvPr/>
        </p:nvGraphicFramePr>
        <p:xfrm>
          <a:off x="1847850" y="2060576"/>
          <a:ext cx="5795962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r:id="rId5" imgW="5795962" imgH="4497387" progId="Excel.Chart.8">
                  <p:embed/>
                </p:oleObj>
              </mc:Choice>
              <mc:Fallback>
                <p:oleObj r:id="rId5" imgW="5795962" imgH="449738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847850" y="2060576"/>
                        <a:ext cx="5795962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47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31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Baseline numeric model</a:t>
            </a:r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body" idx="1"/>
          </p:nvPr>
        </p:nvSpPr>
        <p:spPr>
          <a:xfrm>
            <a:off x="2208213" y="1268412"/>
            <a:ext cx="77612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/>
              <a:t>Average of the target variable</a:t>
            </a:r>
            <a:endParaRPr/>
          </a:p>
        </p:txBody>
      </p:sp>
      <p:graphicFrame>
        <p:nvGraphicFramePr>
          <p:cNvPr id="453" name="Google Shape;453;p31"/>
          <p:cNvGraphicFramePr/>
          <p:nvPr/>
        </p:nvGraphicFramePr>
        <p:xfrm>
          <a:off x="2135188" y="1631951"/>
          <a:ext cx="835183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r:id="rId4" imgW="8351837" imgH="4605337" progId="Excel.Chart.8">
                  <p:embed/>
                </p:oleObj>
              </mc:Choice>
              <mc:Fallback>
                <p:oleObj r:id="rId4" imgW="8351837" imgH="460533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135188" y="1631951"/>
                        <a:ext cx="835183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16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3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Baseline numeric predictor</a:t>
            </a:r>
            <a:endParaRPr/>
          </a:p>
        </p:txBody>
      </p:sp>
      <p:sp>
        <p:nvSpPr>
          <p:cNvPr id="460" name="Google Shape;460;p32"/>
          <p:cNvSpPr txBox="1">
            <a:spLocks noGrp="1"/>
          </p:cNvSpPr>
          <p:nvPr>
            <p:ph type="body" idx="1"/>
          </p:nvPr>
        </p:nvSpPr>
        <p:spPr>
          <a:xfrm>
            <a:off x="2208213" y="1268412"/>
            <a:ext cx="77612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/>
              <a:t>Average of the target variable is 1.63</a:t>
            </a:r>
            <a:endParaRPr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/>
          </a:p>
        </p:txBody>
      </p:sp>
      <p:graphicFrame>
        <p:nvGraphicFramePr>
          <p:cNvPr id="461" name="Google Shape;461;p32"/>
          <p:cNvGraphicFramePr/>
          <p:nvPr/>
        </p:nvGraphicFramePr>
        <p:xfrm>
          <a:off x="2135188" y="1631951"/>
          <a:ext cx="835183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r:id="rId4" imgW="8351837" imgH="4605337" progId="Excel.Chart.8">
                  <p:embed/>
                </p:oleObj>
              </mc:Choice>
              <mc:Fallback>
                <p:oleObj r:id="rId4" imgW="8351837" imgH="460533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135188" y="1631951"/>
                        <a:ext cx="835183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2" name="Google Shape;4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1" y="5300663"/>
            <a:ext cx="2232025" cy="152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36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3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Linear Regression Model</a:t>
            </a:r>
            <a:endParaRPr/>
          </a:p>
        </p:txBody>
      </p:sp>
      <p:sp>
        <p:nvSpPr>
          <p:cNvPr id="469" name="Google Shape;469;p33"/>
          <p:cNvSpPr txBox="1">
            <a:spLocks noGrp="1"/>
          </p:cNvSpPr>
          <p:nvPr>
            <p:ph type="body" idx="1"/>
          </p:nvPr>
        </p:nvSpPr>
        <p:spPr>
          <a:xfrm>
            <a:off x="2220912" y="1341437"/>
            <a:ext cx="74787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  <a:buNone/>
            </a:pPr>
            <a:r>
              <a:rPr lang="en-US" sz="2400"/>
              <a:t>Height =    0.0056 * Age + 1.4181</a:t>
            </a:r>
            <a:endParaRPr/>
          </a:p>
        </p:txBody>
      </p:sp>
      <p:graphicFrame>
        <p:nvGraphicFramePr>
          <p:cNvPr id="470" name="Google Shape;470;p33"/>
          <p:cNvGraphicFramePr/>
          <p:nvPr/>
        </p:nvGraphicFramePr>
        <p:xfrm>
          <a:off x="2782888" y="1878013"/>
          <a:ext cx="680402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r:id="rId4" imgW="6804025" imgH="4979987" progId="Excel.Chart.8">
                  <p:embed/>
                </p:oleObj>
              </mc:Choice>
              <mc:Fallback>
                <p:oleObj r:id="rId4" imgW="6804025" imgH="497998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782888" y="1878013"/>
                        <a:ext cx="680402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5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de0fdd5ab_0_164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gdde0fdd5ab_0_16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Regression tree</a:t>
            </a:r>
            <a:endParaRPr/>
          </a:p>
        </p:txBody>
      </p:sp>
      <p:pic>
        <p:nvPicPr>
          <p:cNvPr id="477" name="Google Shape;477;gdde0fdd5ab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341438"/>
            <a:ext cx="5688012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dde0fdd5ab_0_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537" y="3170238"/>
            <a:ext cx="4716462" cy="368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81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0" name="Google Shape;500;p3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Simple sub-symbolic classifier:</a:t>
            </a:r>
            <a:br>
              <a:rPr lang="en-US" sz="3600" dirty="0"/>
            </a:br>
            <a:r>
              <a:rPr lang="en-US" sz="3200" dirty="0"/>
              <a:t>K nearest neighbors (</a:t>
            </a:r>
            <a:r>
              <a:rPr lang="en-US" sz="3200" dirty="0" err="1"/>
              <a:t>kNN</a:t>
            </a:r>
            <a:r>
              <a:rPr lang="en-US" sz="3200" dirty="0"/>
              <a:t>)</a:t>
            </a:r>
            <a:endParaRPr sz="3200" dirty="0"/>
          </a:p>
        </p:txBody>
      </p:sp>
      <p:sp>
        <p:nvSpPr>
          <p:cNvPr id="501" name="Google Shape;501;p36"/>
          <p:cNvSpPr txBox="1">
            <a:spLocks noGrp="1"/>
          </p:cNvSpPr>
          <p:nvPr>
            <p:ph type="body" idx="1"/>
          </p:nvPr>
        </p:nvSpPr>
        <p:spPr>
          <a:xfrm>
            <a:off x="1981200" y="1341437"/>
            <a:ext cx="8686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 dirty="0"/>
              <a:t>Looks at K closest examples (by age) and predicts the average of their target variable</a:t>
            </a: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/>
              <a:t>K=3</a:t>
            </a:r>
            <a:endParaRPr dirty="0"/>
          </a:p>
        </p:txBody>
      </p:sp>
      <p:graphicFrame>
        <p:nvGraphicFramePr>
          <p:cNvPr id="502" name="Google Shape;502;p36"/>
          <p:cNvGraphicFramePr/>
          <p:nvPr/>
        </p:nvGraphicFramePr>
        <p:xfrm>
          <a:off x="2782887" y="2711450"/>
          <a:ext cx="7427912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r:id="rId4" imgW="7427912" imgH="4095750" progId="Excel.Chart.8">
                  <p:embed/>
                </p:oleObj>
              </mc:Choice>
              <mc:Fallback>
                <p:oleObj r:id="rId4" imgW="7427912" imgH="4095750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782887" y="2711450"/>
                        <a:ext cx="7427912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4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1: </a:t>
            </a:r>
            <a:br>
              <a:rPr lang="en-US" sz="3600" dirty="0"/>
            </a:b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231249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2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D4AB94E8-3F64-45C8-9BA0-E0D188DFE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EFFF8-189A-412F-9497-74E409358A5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090406D-F8F5-4AAF-8D0C-AB65069E5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69875"/>
            <a:ext cx="8839200" cy="566738"/>
          </a:xfrm>
        </p:spPr>
        <p:txBody>
          <a:bodyPr/>
          <a:lstStyle/>
          <a:p>
            <a:r>
              <a:rPr lang="en-US" altLang="en-US" sz="3600" dirty="0"/>
              <a:t>Introduction to Data Mining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88BE1C1-8E22-4EEC-8DB4-2F537215FC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9527" y="908050"/>
            <a:ext cx="11397673" cy="53292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6-11-2024</a:t>
            </a:r>
          </a:p>
          <a:p>
            <a:pPr marL="0" indent="0" algn="ctr">
              <a:buNone/>
            </a:pP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b="1" dirty="0">
              <a:solidFill>
                <a:srgbClr val="000099"/>
              </a:solidFill>
            </a:endParaRPr>
          </a:p>
          <a:p>
            <a:pPr marL="50800" indent="0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</a:t>
            </a:r>
            <a:r>
              <a:rPr lang="en-US" altLang="en-US" sz="2400" b="1" dirty="0">
                <a:solidFill>
                  <a:srgbClr val="000099"/>
                </a:solidFill>
              </a:rPr>
              <a:t> or </a:t>
            </a:r>
            <a:r>
              <a:rPr lang="sl-SI" altLang="en-US" sz="2400" b="1" dirty="0">
                <a:solidFill>
                  <a:srgbClr val="000099"/>
                </a:solidFill>
              </a:rPr>
              <a:t>Blaž Škrlj</a:t>
            </a:r>
            <a:r>
              <a:rPr lang="en-US" altLang="en-US" sz="2400" b="1" dirty="0">
                <a:solidFill>
                  <a:srgbClr val="000099"/>
                </a:solidFill>
              </a:rPr>
              <a:t>: Lesson 3 – Rule </a:t>
            </a:r>
            <a:r>
              <a:rPr lang="sl-SI" altLang="en-US" sz="2400" b="1" dirty="0" err="1">
                <a:solidFill>
                  <a:srgbClr val="000099"/>
                </a:solidFill>
              </a:rPr>
              <a:t>Learning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dirty="0"/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Classification rule learning 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0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"/>
          <p:cNvSpPr txBox="1">
            <a:spLocks noGrp="1"/>
          </p:cNvSpPr>
          <p:nvPr>
            <p:ph type="title"/>
          </p:nvPr>
        </p:nvSpPr>
        <p:spPr>
          <a:xfrm>
            <a:off x="1598467" y="425450"/>
            <a:ext cx="864076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First Generation Machine Learning</a:t>
            </a:r>
            <a:endParaRPr sz="3600" dirty="0"/>
          </a:p>
        </p:txBody>
      </p:sp>
      <p:sp>
        <p:nvSpPr>
          <p:cNvPr id="402" name="Google Shape;402;p25"/>
          <p:cNvSpPr txBox="1">
            <a:spLocks noGrp="1"/>
          </p:cNvSpPr>
          <p:nvPr>
            <p:ph type="body" idx="1"/>
          </p:nvPr>
        </p:nvSpPr>
        <p:spPr>
          <a:xfrm>
            <a:off x="1882776" y="1333500"/>
            <a:ext cx="8605837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b="1">
                <a:solidFill>
                  <a:srgbClr val="002060"/>
                </a:solidFill>
              </a:rPr>
              <a:t>First machine learning algorithms for 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Decision tree and rule learning in 1970s and early 1980s by Quinlan, Michalski et al., Breiman et al., …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b="1">
                <a:solidFill>
                  <a:srgbClr val="002060"/>
                </a:solidFill>
              </a:rPr>
              <a:t>Characterized by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Learning from data stored in a single data table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Relatively small set of instances and attributes</a:t>
            </a:r>
            <a:r>
              <a:rPr lang="en-US" b="1">
                <a:solidFill>
                  <a:srgbClr val="002060"/>
                </a:solidFill>
              </a:rPr>
              <a:t> 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b="1">
                <a:solidFill>
                  <a:srgbClr val="002060"/>
                </a:solidFill>
              </a:rPr>
              <a:t>Lots of ML research followed in 1980s 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Numerous conferences ICML, ECML, … and ML sessions at AI conferences IJCAI, ECAI, AAAI, …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Extended set of learning tasks and algorithms addressed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12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/>
          <p:cNvSpPr txBox="1">
            <a:spLocks noGrp="1"/>
          </p:cNvSpPr>
          <p:nvPr>
            <p:ph type="title"/>
          </p:nvPr>
        </p:nvSpPr>
        <p:spPr>
          <a:xfrm>
            <a:off x="1822378" y="588170"/>
            <a:ext cx="8640762" cy="15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endParaRPr sz="3600" dirty="0"/>
          </a:p>
        </p:txBody>
      </p:sp>
      <p:sp>
        <p:nvSpPr>
          <p:cNvPr id="568" name="Google Shape;568;p43"/>
          <p:cNvSpPr txBox="1">
            <a:spLocks noGrp="1"/>
          </p:cNvSpPr>
          <p:nvPr>
            <p:ph type="body" idx="1"/>
          </p:nvPr>
        </p:nvSpPr>
        <p:spPr>
          <a:xfrm>
            <a:off x="1822378" y="1179514"/>
            <a:ext cx="8845622" cy="56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4572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2060"/>
                </a:solidFill>
              </a:rPr>
              <a:t>Developed since 1990s:</a:t>
            </a:r>
            <a:endParaRPr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Focused on data mining tasks characterized by large datasets described by large numbers of attributes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Addressing the entire process of </a:t>
            </a:r>
            <a:r>
              <a:rPr lang="en-US" dirty="0">
                <a:solidFill>
                  <a:srgbClr val="002060"/>
                </a:solidFill>
              </a:rPr>
              <a:t>Knowledge Discovery in Databases (KDD): </a:t>
            </a:r>
            <a:r>
              <a:rPr lang="en-US" dirty="0">
                <a:solidFill>
                  <a:srgbClr val="094E8D"/>
                </a:solidFill>
              </a:rPr>
              <a:t>process understandable models or patterns in data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sz="1600" i="1" dirty="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	       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Usama M. Fayyad, Gregory </a:t>
            </a:r>
            <a:r>
              <a:rPr lang="en-US" sz="1600" i="1" dirty="0" err="1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Piatesky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-Shapiro, </a:t>
            </a:r>
            <a:r>
              <a:rPr lang="en-US" sz="1600" i="1" dirty="0" err="1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Pedhraic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 Smyth: The KDD Process for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	       Extracting Useful Knowledge form Volumes of Data. </a:t>
            </a:r>
            <a:r>
              <a:rPr lang="en-US" sz="1600" i="1" dirty="0" err="1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Comm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 ACM, Nov 96/Vol 39 No 11</a:t>
            </a:r>
          </a:p>
          <a:p>
            <a:pPr marL="800100" lvl="1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CRISP-DM methodology</a:t>
            </a:r>
          </a:p>
          <a:p>
            <a:pPr marL="800100" lvl="1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KDD buzzword since 1996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70" name="Google Shape;5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132" y="4699592"/>
            <a:ext cx="8123254" cy="213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819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42"/>
          <p:cNvSpPr txBox="1">
            <a:spLocks noGrp="1"/>
          </p:cNvSpPr>
          <p:nvPr>
            <p:ph type="title"/>
          </p:nvPr>
        </p:nvSpPr>
        <p:spPr>
          <a:xfrm>
            <a:off x="1676400" y="-242887"/>
            <a:ext cx="8839200" cy="137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KDD Process</a:t>
            </a:r>
            <a:endParaRPr sz="3200" dirty="0"/>
          </a:p>
        </p:txBody>
      </p:sp>
      <p:sp>
        <p:nvSpPr>
          <p:cNvPr id="560" name="Google Shape;560;p42"/>
          <p:cNvSpPr txBox="1"/>
          <p:nvPr/>
        </p:nvSpPr>
        <p:spPr>
          <a:xfrm>
            <a:off x="346364" y="3145743"/>
            <a:ext cx="10435936" cy="337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KDD process (CRISP-DM methodology) involves several phases: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preparation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learning, data mining, statistics, …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and use of discovered patterns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457200">
              <a:lnSpc>
                <a:spcPct val="90000"/>
              </a:lnSpc>
              <a:spcBef>
                <a:spcPts val="480"/>
              </a:spcBef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/ Data Mining is the key step in the process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performed using machine learning or pattern mining  techniques for extracting classification models or interesting patterns in data</a:t>
            </a: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key step represents only 15%-25% of entire KDD process</a:t>
            </a: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1" name="Google Shape;56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058" y="1229684"/>
            <a:ext cx="7267142" cy="178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376" y="1132610"/>
            <a:ext cx="828675" cy="158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15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br>
              <a:rPr lang="en-US" sz="3600" dirty="0"/>
            </a:br>
            <a:r>
              <a:rPr lang="en-US" sz="3600" dirty="0"/>
              <a:t>Second Generation Machine Learning</a:t>
            </a:r>
            <a:endParaRPr dirty="0"/>
          </a:p>
        </p:txBody>
      </p:sp>
      <p:sp>
        <p:nvSpPr>
          <p:cNvPr id="568" name="Google Shape;568;p43"/>
          <p:cNvSpPr txBox="1">
            <a:spLocks noGrp="1"/>
          </p:cNvSpPr>
          <p:nvPr>
            <p:ph type="body" idx="1"/>
          </p:nvPr>
        </p:nvSpPr>
        <p:spPr>
          <a:xfrm>
            <a:off x="1701095" y="874802"/>
            <a:ext cx="9050033" cy="598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Industrial KDD standard: CRISP-DM methodology (1997)</a:t>
            </a: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New conferences on practical aspects of data mining and knowledge discovery: KDD, PKDD, …</a:t>
            </a: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New learning tasks and efficient learning algorithms:</a:t>
            </a:r>
            <a:endParaRPr lang="en-US"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94E8D"/>
                </a:solidFill>
              </a:rPr>
              <a:t>Learning descriptive patterns: association rule learning, </a:t>
            </a:r>
            <a:r>
              <a:rPr lang="en-US" sz="2400" dirty="0">
                <a:solidFill>
                  <a:srgbClr val="C00000"/>
                </a:solidFill>
              </a:rPr>
              <a:t>subgroup discovery</a:t>
            </a:r>
            <a:r>
              <a:rPr lang="en-US" sz="2400" dirty="0">
                <a:solidFill>
                  <a:srgbClr val="094E8D"/>
                </a:solidFill>
              </a:rPr>
              <a:t>, …</a:t>
            </a:r>
            <a:endParaRPr lang="en-US" sz="2400"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94E8D"/>
                </a:solidFill>
              </a:rPr>
              <a:t>Learning predictive models: Bayesian network learning, Support Vector Machines, </a:t>
            </a:r>
            <a:r>
              <a:rPr lang="en-US" sz="2400" dirty="0">
                <a:solidFill>
                  <a:srgbClr val="C00000"/>
                </a:solidFill>
              </a:rPr>
              <a:t>relational data mining</a:t>
            </a:r>
            <a:r>
              <a:rPr lang="en-US" sz="2400" dirty="0">
                <a:solidFill>
                  <a:srgbClr val="094E8D"/>
                </a:solidFill>
              </a:rPr>
              <a:t>, …</a:t>
            </a:r>
            <a:endParaRPr lang="en-US" sz="2400" dirty="0"/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70" name="Google Shape;5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089" y="1693846"/>
            <a:ext cx="7677985" cy="1787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61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4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11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Subgroup Discovery learning task</a:t>
            </a:r>
            <a:endParaRPr sz="3200" dirty="0"/>
          </a:p>
        </p:txBody>
      </p:sp>
      <p:sp>
        <p:nvSpPr>
          <p:cNvPr id="577" name="Google Shape;577;p44"/>
          <p:cNvSpPr txBox="1">
            <a:spLocks noGrp="1"/>
          </p:cNvSpPr>
          <p:nvPr>
            <p:ph type="body" idx="1"/>
          </p:nvPr>
        </p:nvSpPr>
        <p:spPr>
          <a:xfrm>
            <a:off x="1593850" y="1742702"/>
            <a:ext cx="4557712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94E8D"/>
                </a:solidFill>
              </a:rPr>
              <a:t>Data transformation: </a:t>
            </a:r>
            <a:endParaRPr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b="0" i="0" u="none" dirty="0">
                <a:solidFill>
                  <a:srgbClr val="CC3300"/>
                </a:solidFill>
                <a:sym typeface="Helvetica Neue"/>
              </a:rPr>
              <a:t>binary class values </a:t>
            </a:r>
            <a:r>
              <a:rPr lang="en-US" b="0" i="0" u="none" dirty="0">
                <a:solidFill>
                  <a:srgbClr val="004D9B"/>
                </a:solidFill>
                <a:sym typeface="Helvetica Neue"/>
              </a:rPr>
              <a:t>(positive vs. negative examples of </a:t>
            </a:r>
            <a:r>
              <a:rPr lang="en-US" b="0" i="0" u="none" dirty="0">
                <a:solidFill>
                  <a:srgbClr val="CC3300"/>
                </a:solidFill>
                <a:sym typeface="Helvetica Neue"/>
              </a:rPr>
              <a:t>Target class</a:t>
            </a:r>
            <a:r>
              <a:rPr lang="en-US" b="0" i="0" u="none" dirty="0">
                <a:solidFill>
                  <a:srgbClr val="004D9B"/>
                </a:solidFill>
                <a:sym typeface="Helvetica Neue"/>
              </a:rPr>
              <a:t>)</a:t>
            </a:r>
          </a:p>
          <a:p>
            <a:pPr marL="457200" lvl="1" indent="0">
              <a:spcBef>
                <a:spcPts val="400"/>
              </a:spcBef>
              <a:buSzPts val="2000"/>
              <a:buNone/>
            </a:pPr>
            <a:r>
              <a:rPr lang="en-US" b="0" i="0" u="none" dirty="0">
                <a:solidFill>
                  <a:srgbClr val="004D9B"/>
                </a:solidFill>
                <a:sym typeface="Helvetica Neue"/>
              </a:rPr>
              <a:t> </a:t>
            </a: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94E8D"/>
                </a:solidFill>
              </a:rPr>
              <a:t>Subgroup discovery: </a:t>
            </a:r>
            <a:endParaRPr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a task in which individual interpretable patterns in the form of rules are induced from data, labeled by a predefined property of interest.</a:t>
            </a:r>
            <a:endParaRPr dirty="0"/>
          </a:p>
        </p:txBody>
      </p:sp>
      <p:graphicFrame>
        <p:nvGraphicFramePr>
          <p:cNvPr id="578" name="Google Shape;578;p44"/>
          <p:cNvGraphicFramePr/>
          <p:nvPr/>
        </p:nvGraphicFramePr>
        <p:xfrm>
          <a:off x="6456363" y="4230687"/>
          <a:ext cx="39909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r:id="rId4" imgW="3990975" imgH="2006600" progId="Visio.Drawing.11">
                  <p:embed/>
                </p:oleObj>
              </mc:Choice>
              <mc:Fallback>
                <p:oleObj r:id="rId4" imgW="3990975" imgH="2006600" progId="Visio.Drawing.11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456363" y="4230687"/>
                        <a:ext cx="3990975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" name="Google Shape;579;p44"/>
          <p:cNvGraphicFramePr/>
          <p:nvPr/>
        </p:nvGraphicFramePr>
        <p:xfrm>
          <a:off x="6330950" y="1154113"/>
          <a:ext cx="4157662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r:id="rId6" imgW="4157662" imgH="2562225" progId="Excel.Sheet.8">
                  <p:embed/>
                </p:oleObj>
              </mc:Choice>
              <mc:Fallback>
                <p:oleObj r:id="rId6" imgW="4157662" imgH="25622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330950" y="1154113"/>
                        <a:ext cx="4157662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" name="Google Shape;580;p4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060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6"/>
          <p:cNvSpPr txBox="1">
            <a:spLocks noGrp="1"/>
          </p:cNvSpPr>
          <p:nvPr>
            <p:ph type="title"/>
          </p:nvPr>
        </p:nvSpPr>
        <p:spPr>
          <a:xfrm>
            <a:off x="1524001" y="592136"/>
            <a:ext cx="9143999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Relational Data Mining task</a:t>
            </a:r>
            <a:endParaRPr sz="3200" dirty="0"/>
          </a:p>
        </p:txBody>
      </p:sp>
      <p:sp>
        <p:nvSpPr>
          <p:cNvPr id="596" name="Google Shape;596;p46"/>
          <p:cNvSpPr/>
          <p:nvPr/>
        </p:nvSpPr>
        <p:spPr>
          <a:xfrm rot="-5400000">
            <a:off x="6206331" y="1158082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7" name="Google Shape;597;p46"/>
          <p:cNvSpPr txBox="1"/>
          <p:nvPr/>
        </p:nvSpPr>
        <p:spPr>
          <a:xfrm>
            <a:off x="5303833" y="2365369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8" name="Google Shape;598;p46"/>
          <p:cNvSpPr txBox="1"/>
          <p:nvPr/>
        </p:nvSpPr>
        <p:spPr>
          <a:xfrm>
            <a:off x="5559425" y="1524000"/>
            <a:ext cx="1905000" cy="5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knowledge discovery from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99" name="Google Shape;599;p46"/>
          <p:cNvGrpSpPr/>
          <p:nvPr/>
        </p:nvGrpSpPr>
        <p:grpSpPr>
          <a:xfrm>
            <a:off x="8834438" y="2070099"/>
            <a:ext cx="933450" cy="1143000"/>
            <a:chOff x="4124" y="2480"/>
            <a:chExt cx="408" cy="251"/>
          </a:xfrm>
        </p:grpSpPr>
        <p:sp>
          <p:nvSpPr>
            <p:cNvPr id="600" name="Google Shape;600;p4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1" name="Google Shape;601;p4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2" name="Google Shape;602;p4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3" name="Google Shape;603;p4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4" name="Google Shape;604;p4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05" name="Google Shape;605;p4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7" name="Google Shape;607;p4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09" name="Google Shape;609;p46"/>
          <p:cNvSpPr txBox="1"/>
          <p:nvPr/>
        </p:nvSpPr>
        <p:spPr>
          <a:xfrm>
            <a:off x="8475663" y="3259137"/>
            <a:ext cx="1868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2000"/>
            </a:pPr>
            <a:r>
              <a:rPr lang="en-US" sz="20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model, patterns, 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46"/>
          <p:cNvSpPr txBox="1"/>
          <p:nvPr/>
        </p:nvSpPr>
        <p:spPr>
          <a:xfrm>
            <a:off x="1524001" y="5194301"/>
            <a:ext cx="8893175" cy="134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262" lvl="1">
              <a:buClr>
                <a:srgbClr val="000000"/>
              </a:buClr>
              <a:buSzPts val="2400"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Given: 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relational database, a set of tables, sets of logical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facts, a graph, 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Find:   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classification model, a set of patterns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11" name="Google Shape;61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87" y="1363662"/>
            <a:ext cx="3605212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197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2"/>
          <p:cNvSpPr txBox="1">
            <a:spLocks noGrp="1"/>
          </p:cNvSpPr>
          <p:nvPr>
            <p:ph type="title"/>
          </p:nvPr>
        </p:nvSpPr>
        <p:spPr>
          <a:xfrm>
            <a:off x="1487488" y="215900"/>
            <a:ext cx="9144000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342900" indent="-342900">
              <a:buClr>
                <a:srgbClr val="000099"/>
              </a:buClr>
              <a:buSzPts val="3600"/>
            </a:pPr>
            <a:r>
              <a:rPr lang="en-US" sz="3600" dirty="0"/>
              <a:t>Second Generation Data Mining Platforms</a:t>
            </a:r>
            <a:endParaRPr dirty="0"/>
          </a:p>
        </p:txBody>
      </p:sp>
      <p:sp>
        <p:nvSpPr>
          <p:cNvPr id="677" name="Google Shape;677;p52"/>
          <p:cNvSpPr txBox="1">
            <a:spLocks noGrp="1"/>
          </p:cNvSpPr>
          <p:nvPr>
            <p:ph type="body" idx="1"/>
          </p:nvPr>
        </p:nvSpPr>
        <p:spPr>
          <a:xfrm>
            <a:off x="1631950" y="1479550"/>
            <a:ext cx="9036050" cy="4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>
                <a:solidFill>
                  <a:srgbClr val="004D9B"/>
                </a:solidFill>
                <a:latin typeface="Arial"/>
                <a:ea typeface="Arial"/>
                <a:cs typeface="Arial"/>
                <a:sym typeface="Arial"/>
              </a:rPr>
              <a:t>    Orange, WEKA, KNIME, </a:t>
            </a:r>
            <a:r>
              <a:rPr lang="en-US" dirty="0" err="1">
                <a:solidFill>
                  <a:srgbClr val="004D9B"/>
                </a:solidFill>
                <a:latin typeface="Arial"/>
                <a:ea typeface="Arial"/>
                <a:cs typeface="Arial"/>
                <a:sym typeface="Arial"/>
              </a:rPr>
              <a:t>RapidMiner</a:t>
            </a:r>
            <a:r>
              <a:rPr lang="en-US" dirty="0">
                <a:solidFill>
                  <a:srgbClr val="004D9B"/>
                </a:solidFill>
                <a:latin typeface="Arial"/>
                <a:ea typeface="Arial"/>
                <a:cs typeface="Arial"/>
                <a:sym typeface="Arial"/>
              </a:rPr>
              <a:t>, …</a:t>
            </a:r>
            <a:endParaRPr dirty="0"/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numerous data mining algorithms</a:t>
            </a:r>
            <a:endParaRPr dirty="0"/>
          </a:p>
          <a:p>
            <a:pPr marL="742950" lvl="1" indent="-285750">
              <a:spcBef>
                <a:spcPts val="0"/>
              </a:spcBef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data and model visualization</a:t>
            </a:r>
            <a:endParaRPr dirty="0"/>
          </a:p>
          <a:p>
            <a:pPr marL="742950" lvl="1" indent="-285750">
              <a:spcBef>
                <a:spcPts val="0"/>
              </a:spcBef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Orange,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Taverna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WEKA, KNIME,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RapidMiner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also enable complex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construction </a:t>
            </a:r>
            <a:endParaRPr dirty="0"/>
          </a:p>
        </p:txBody>
      </p:sp>
      <p:pic>
        <p:nvPicPr>
          <p:cNvPr id="678" name="Google Shape;67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7462838" y="2311401"/>
            <a:ext cx="2809875" cy="2066925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pic>
        <p:nvPicPr>
          <p:cNvPr id="679" name="Google Shape;67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1924051" y="2530476"/>
            <a:ext cx="3038475" cy="1939925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pic>
        <p:nvPicPr>
          <p:cNvPr id="680" name="Google Shape;68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00000">
            <a:off x="3798888" y="2697162"/>
            <a:ext cx="2770187" cy="1674812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pic>
        <p:nvPicPr>
          <p:cNvPr id="681" name="Google Shape;681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80000">
            <a:off x="5635626" y="2535238"/>
            <a:ext cx="2490787" cy="1806575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sp>
        <p:nvSpPr>
          <p:cNvPr id="682" name="Google Shape;682;p5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54"/>
          <p:cNvSpPr txBox="1">
            <a:spLocks noGrp="1"/>
          </p:cNvSpPr>
          <p:nvPr>
            <p:ph type="title"/>
          </p:nvPr>
        </p:nvSpPr>
        <p:spPr>
          <a:xfrm>
            <a:off x="1676400" y="144463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Big Data</a:t>
            </a:r>
            <a:endParaRPr sz="3200" dirty="0"/>
          </a:p>
        </p:txBody>
      </p:sp>
      <p:sp>
        <p:nvSpPr>
          <p:cNvPr id="699" name="Google Shape;699;p54"/>
          <p:cNvSpPr txBox="1">
            <a:spLocks noGrp="1"/>
          </p:cNvSpPr>
          <p:nvPr>
            <p:ph type="body" idx="1"/>
          </p:nvPr>
        </p:nvSpPr>
        <p:spPr>
          <a:xfrm>
            <a:off x="1676400" y="130564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Big Data </a:t>
            </a:r>
            <a:r>
              <a:rPr lang="en-US" dirty="0"/>
              <a:t>– Buzzword since 2008 (special issue of Nature on Big Data)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b="0" i="0" u="none" dirty="0">
                <a:solidFill>
                  <a:schemeClr val="lt1"/>
                </a:solidFill>
                <a:sym typeface="Helvetica Neue"/>
              </a:rPr>
              <a:t>data and techniques for dealing with very large volumes of data, possibly dynamic data streams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b="0" i="0" u="none" dirty="0">
                <a:solidFill>
                  <a:schemeClr val="lt1"/>
                </a:solidFill>
                <a:sym typeface="Helvetica Neue"/>
              </a:rPr>
              <a:t>requiring large data storage resources, special algorithms for parallel computing architectures.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7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5"/>
          <p:cNvSpPr txBox="1">
            <a:spLocks noGrp="1"/>
          </p:cNvSpPr>
          <p:nvPr>
            <p:ph type="title"/>
          </p:nvPr>
        </p:nvSpPr>
        <p:spPr>
          <a:xfrm>
            <a:off x="1676400" y="285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The 4 Vs of Big Data</a:t>
            </a:r>
            <a:endParaRPr sz="3200" dirty="0"/>
          </a:p>
        </p:txBody>
      </p:sp>
      <p:pic>
        <p:nvPicPr>
          <p:cNvPr id="705" name="Google Shape;705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5276" y="1171575"/>
            <a:ext cx="8950325" cy="549751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88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56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Data Science</a:t>
            </a:r>
            <a:endParaRPr sz="3200" dirty="0"/>
          </a:p>
        </p:txBody>
      </p:sp>
      <p:sp>
        <p:nvSpPr>
          <p:cNvPr id="714" name="Google Shape;714;p56"/>
          <p:cNvSpPr txBox="1">
            <a:spLocks noGrp="1"/>
          </p:cNvSpPr>
          <p:nvPr>
            <p:ph type="body" idx="1"/>
          </p:nvPr>
        </p:nvSpPr>
        <p:spPr>
          <a:xfrm>
            <a:off x="1676400" y="1301028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Data Science</a:t>
            </a:r>
            <a:r>
              <a:rPr lang="en-US" dirty="0"/>
              <a:t> – buzzword since 2012 when Harvard Business Review called it "The Sexiest Job of the 21st Century"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sz="2800" dirty="0"/>
              <a:t>an interdisciplinary field that uses scientific methods, processes, algorithms and systems to extract knowledge and insights from data in various forms, both structured and unstructured, similar to </a:t>
            </a:r>
            <a:r>
              <a:rPr lang="en-US" sz="2800" dirty="0">
                <a:solidFill>
                  <a:srgbClr val="000099"/>
                </a:solidFill>
              </a:rPr>
              <a:t>data mining. 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sz="2800" dirty="0"/>
              <a:t>used interchangeably with earlier concepts like business analytics, business intelligence, predictive modeling, and statistics.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1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1: </a:t>
            </a:r>
            <a:br>
              <a:rPr lang="en-US" sz="3600" dirty="0"/>
            </a:b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1328821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2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7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Third Generation Machine Learning</a:t>
            </a:r>
            <a:endParaRPr dirty="0"/>
          </a:p>
        </p:txBody>
      </p:sp>
      <p:sp>
        <p:nvSpPr>
          <p:cNvPr id="720" name="Google Shape;720;p57"/>
          <p:cNvSpPr txBox="1">
            <a:spLocks noGrp="1"/>
          </p:cNvSpPr>
          <p:nvPr>
            <p:ph type="body" idx="1"/>
          </p:nvPr>
        </p:nvSpPr>
        <p:spPr>
          <a:xfrm>
            <a:off x="1865313" y="896938"/>
            <a:ext cx="8605837" cy="56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b="1" dirty="0">
                <a:solidFill>
                  <a:srgbClr val="094E8D"/>
                </a:solidFill>
              </a:rPr>
              <a:t>Developed since 2010s: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Focused on big data analytics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Addressing complex data mining tasks and scenarios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New conferences on data science and big data analytics; e.g., IEEE Big Data, Complex networks, …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New learning tasks and efficient learning algorithms: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94E8D"/>
                </a:solidFill>
              </a:rPr>
              <a:t>Analysis of dynamic data streams, Network analysis, </a:t>
            </a:r>
            <a:r>
              <a:rPr lang="en-US" sz="2400" dirty="0">
                <a:solidFill>
                  <a:srgbClr val="C00000"/>
                </a:solidFill>
              </a:rPr>
              <a:t>Semantic data mining</a:t>
            </a:r>
            <a:r>
              <a:rPr lang="en-US" sz="2400" dirty="0">
                <a:solidFill>
                  <a:srgbClr val="094E8D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Text mining</a:t>
            </a:r>
            <a:r>
              <a:rPr lang="en-US" sz="2400" dirty="0">
                <a:solidFill>
                  <a:srgbClr val="094E8D"/>
                </a:solidFill>
              </a:rPr>
              <a:t>, …</a:t>
            </a:r>
            <a:endParaRPr sz="2400"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Lots of emphasis on automated </a:t>
            </a:r>
            <a:r>
              <a:rPr lang="en-US" b="1" i="0" u="none" dirty="0">
                <a:solidFill>
                  <a:srgbClr val="094E8D"/>
                </a:solidFill>
                <a:sym typeface="Helvetica Neue"/>
              </a:rPr>
              <a:t>data transformation, i.e. representation learning</a:t>
            </a:r>
            <a:endParaRPr dirty="0"/>
          </a:p>
        </p:txBody>
      </p:sp>
      <p:sp>
        <p:nvSpPr>
          <p:cNvPr id="721" name="Google Shape;721;p5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22" name="Google Shape;72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887" y="4797426"/>
            <a:ext cx="6621089" cy="1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3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3893" y="4725707"/>
            <a:ext cx="828675" cy="158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63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8"/>
          <p:cNvSpPr txBox="1">
            <a:spLocks noGrp="1"/>
          </p:cNvSpPr>
          <p:nvPr>
            <p:ph type="body" idx="1"/>
          </p:nvPr>
        </p:nvSpPr>
        <p:spPr>
          <a:xfrm>
            <a:off x="1625600" y="869950"/>
            <a:ext cx="9042400" cy="46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Representation learning in the KDD process</a:t>
            </a:r>
            <a:endParaRPr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Representation learning = Automated data transformation, performed on manually preprocessed data</a:t>
            </a:r>
            <a:endParaRPr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Data transformation requires handling heterogeneous data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Data (feature vectors, documents, pictures, data streams, …)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Background knowledge (multi-relational data tables, networks, text corpora, …)</a:t>
            </a:r>
            <a:endParaRPr dirty="0"/>
          </a:p>
        </p:txBody>
      </p:sp>
      <p:sp>
        <p:nvSpPr>
          <p:cNvPr id="728" name="Google Shape;728;p58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0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Third Generation Machine Learning</a:t>
            </a:r>
            <a:endParaRPr sz="3600" dirty="0"/>
          </a:p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862" y="1412875"/>
            <a:ext cx="6627812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8301" y="1268412"/>
            <a:ext cx="828675" cy="158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833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8"/>
          <p:cNvSpPr txBox="1">
            <a:spLocks noGrp="1"/>
          </p:cNvSpPr>
          <p:nvPr>
            <p:ph type="body" idx="1"/>
          </p:nvPr>
        </p:nvSpPr>
        <p:spPr>
          <a:xfrm>
            <a:off x="1625600" y="869950"/>
            <a:ext cx="9042400" cy="46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Automated representation learning without manual data preprocessing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Using pre-trained deep neural networks for handling heterogeneous data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Data (feature vectors, documents, picture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Using pre-trained deep neural networks for handling heterogeneous data</a:t>
            </a:r>
            <a:endParaRPr lang="en-US" sz="2000" dirty="0"/>
          </a:p>
          <a:p>
            <a:pPr marL="285750" indent="-285750"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02060"/>
                </a:solidFill>
              </a:rPr>
              <a:t>Transformer architectures allowing to adapt deep learning models to new tasks</a:t>
            </a:r>
          </a:p>
          <a:p>
            <a:pPr marL="285750" indent="-285750"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02060"/>
                </a:solidFill>
              </a:rPr>
              <a:t>Using open source Large Language Models for handling text data</a:t>
            </a:r>
          </a:p>
          <a:p>
            <a:pPr marL="285750" indent="-285750"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02060"/>
                </a:solidFill>
              </a:rPr>
              <a:t>Machine Learning = AI ?</a:t>
            </a:r>
          </a:p>
          <a:p>
            <a:pPr marL="285750" indent="-285750">
              <a:spcBef>
                <a:spcPts val="400"/>
              </a:spcBef>
              <a:buSzPts val="2000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28" name="Google Shape;728;p58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0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Current Generation Machine Learning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06625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1: </a:t>
            </a:r>
            <a:br>
              <a:rPr lang="en-US" sz="3600" dirty="0"/>
            </a:b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279740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1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>
            <a:spLocks noGrp="1"/>
          </p:cNvSpPr>
          <p:nvPr>
            <p:ph type="title"/>
          </p:nvPr>
        </p:nvSpPr>
        <p:spPr>
          <a:xfrm>
            <a:off x="1524000" y="228601"/>
            <a:ext cx="91440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Representation Learning</a:t>
            </a:r>
            <a:br>
              <a:rPr lang="en-US" sz="36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635" name="Google Shape;635;p49"/>
          <p:cNvSpPr txBox="1">
            <a:spLocks noGrp="1"/>
          </p:cNvSpPr>
          <p:nvPr>
            <p:ph type="body" idx="1"/>
          </p:nvPr>
        </p:nvSpPr>
        <p:spPr>
          <a:xfrm>
            <a:off x="1524001" y="1268413"/>
            <a:ext cx="3792071" cy="45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Relational data mining: </a:t>
            </a:r>
            <a:r>
              <a:rPr lang="en-US" sz="2400" dirty="0">
                <a:solidFill>
                  <a:srgbClr val="094E8D"/>
                </a:solidFill>
              </a:rPr>
              <a:t>Learning from complex relational databases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sz="2400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Inductive logic programming: </a:t>
            </a:r>
            <a:r>
              <a:rPr lang="en-US" sz="2400" dirty="0">
                <a:solidFill>
                  <a:srgbClr val="094E8D"/>
                </a:solidFill>
              </a:rPr>
              <a:t>Learning from complex structured data, e.g. molecules and their biochemical properties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lang="en-US" sz="2400" dirty="0">
              <a:solidFill>
                <a:srgbClr val="094E8D"/>
              </a:solidFill>
            </a:endParaRPr>
          </a:p>
        </p:txBody>
      </p:sp>
      <p:pic>
        <p:nvPicPr>
          <p:cNvPr id="636" name="Google Shape;63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737" y="2132012"/>
            <a:ext cx="2354262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1125538"/>
            <a:ext cx="2747962" cy="314483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00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dde0fdd5ab_0_259"/>
          <p:cNvSpPr txBox="1">
            <a:spLocks noGrp="1"/>
          </p:cNvSpPr>
          <p:nvPr>
            <p:ph type="body" idx="1"/>
          </p:nvPr>
        </p:nvSpPr>
        <p:spPr>
          <a:xfrm>
            <a:off x="1625600" y="1125537"/>
            <a:ext cx="9042300" cy="4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-1524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b="0" i="0" u="none" strike="noStrike" cap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Representation learning in a relational learning setting: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dirty="0">
                <a:solidFill>
                  <a:srgbClr val="002060"/>
                </a:solidFill>
              </a:rPr>
              <a:t> automated transformation of multi-relational data</a:t>
            </a:r>
            <a:endParaRPr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-1524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b="0" i="0" u="none" strike="noStrike" cap="none" dirty="0">
                <a:solidFill>
                  <a:srgbClr val="002060"/>
                </a:solidFill>
                <a:sym typeface="Helvetica Neue"/>
              </a:rPr>
              <a:t>Two main approaches: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b="0" i="0" u="none" strike="noStrike" cap="none" dirty="0">
                <a:solidFill>
                  <a:srgbClr val="002060"/>
                </a:solidFill>
                <a:sym typeface="Helvetica Neue"/>
              </a:rPr>
              <a:t>Traditional approach: </a:t>
            </a:r>
            <a:r>
              <a:rPr lang="en-US" b="0" i="0" u="none" strike="noStrike" cap="none" dirty="0" err="1">
                <a:solidFill>
                  <a:srgbClr val="C00000"/>
                </a:solidFill>
                <a:sym typeface="Helvetica Neue"/>
              </a:rPr>
              <a:t>Propositionalization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 of relational databases, heterogeneous information networks, …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dirty="0">
                <a:solidFill>
                  <a:srgbClr val="002060"/>
                </a:solidFill>
              </a:rPr>
              <a:t>Recent approach: </a:t>
            </a:r>
            <a:r>
              <a:rPr lang="en-US" b="0" i="0" u="none" strike="noStrike" cap="none" dirty="0">
                <a:solidFill>
                  <a:srgbClr val="C00000"/>
                </a:solidFill>
                <a:sym typeface="Helvetica Neue"/>
              </a:rPr>
              <a:t>Embedding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 of knowledge graphs, network node </a:t>
            </a:r>
            <a:r>
              <a:rPr lang="en-US" b="0" i="0" u="none" strike="noStrike" cap="none" dirty="0" err="1">
                <a:solidFill>
                  <a:srgbClr val="094E8D"/>
                </a:solidFill>
                <a:sym typeface="Helvetica Neue"/>
              </a:rPr>
              <a:t>embeddings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, entity </a:t>
            </a:r>
            <a:r>
              <a:rPr lang="en-US" b="0" i="0" u="none" strike="noStrike" cap="none" dirty="0" err="1">
                <a:solidFill>
                  <a:srgbClr val="094E8D"/>
                </a:solidFill>
                <a:sym typeface="Helvetica Neue"/>
              </a:rPr>
              <a:t>embeddings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, …</a:t>
            </a:r>
            <a:endParaRPr dirty="0"/>
          </a:p>
        </p:txBody>
      </p:sp>
      <p:sp>
        <p:nvSpPr>
          <p:cNvPr id="744" name="Google Shape;744;gdde0fdd5ab_0_259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27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600" dirty="0"/>
              <a:t>Representation Learning </a:t>
            </a:r>
            <a:br>
              <a:rPr lang="en-US" sz="36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pic>
        <p:nvPicPr>
          <p:cNvPr id="745" name="Google Shape;745;gdde0fdd5ab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076" y="2708276"/>
            <a:ext cx="35528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dde0fdd5ab_0_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0238" y="2409826"/>
            <a:ext cx="828675" cy="158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de0fdd5ab_0_266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gdde0fdd5ab_0_266"/>
          <p:cNvSpPr txBox="1">
            <a:spLocks noGrp="1"/>
          </p:cNvSpPr>
          <p:nvPr>
            <p:ph type="title"/>
          </p:nvPr>
        </p:nvSpPr>
        <p:spPr>
          <a:xfrm>
            <a:off x="1981200" y="-100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20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753" name="Google Shape;753;gdde0fdd5ab_0_266"/>
          <p:cNvSpPr/>
          <p:nvPr/>
        </p:nvSpPr>
        <p:spPr>
          <a:xfrm rot="-5400000">
            <a:off x="5703149" y="870687"/>
            <a:ext cx="1219200" cy="302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gdde0fdd5ab_0_266"/>
          <p:cNvSpPr txBox="1"/>
          <p:nvPr/>
        </p:nvSpPr>
        <p:spPr>
          <a:xfrm>
            <a:off x="4800581" y="2078019"/>
            <a:ext cx="2719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55" name="Google Shape;755;gdde0fdd5ab_0_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363662"/>
            <a:ext cx="2965450" cy="30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dde0fdd5ab_0_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628775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gdde0fdd5ab_0_266"/>
          <p:cNvSpPr txBox="1"/>
          <p:nvPr/>
        </p:nvSpPr>
        <p:spPr>
          <a:xfrm>
            <a:off x="5559425" y="1524000"/>
            <a:ext cx="897000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gdde0fdd5ab_0_266"/>
          <p:cNvSpPr txBox="1"/>
          <p:nvPr/>
        </p:nvSpPr>
        <p:spPr>
          <a:xfrm>
            <a:off x="4656137" y="3105150"/>
            <a:ext cx="3168600" cy="1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relational features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 propositional table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309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" name="Google Shape;895;p61"/>
          <p:cNvSpPr txBox="1">
            <a:spLocks noGrp="1"/>
          </p:cNvSpPr>
          <p:nvPr>
            <p:ph type="title"/>
          </p:nvPr>
        </p:nvSpPr>
        <p:spPr>
          <a:xfrm>
            <a:off x="1998662" y="-100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28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896" name="Google Shape;896;p61"/>
          <p:cNvSpPr/>
          <p:nvPr/>
        </p:nvSpPr>
        <p:spPr>
          <a:xfrm rot="-5400000">
            <a:off x="5703093" y="870744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" name="Google Shape;897;p61"/>
          <p:cNvSpPr txBox="1"/>
          <p:nvPr/>
        </p:nvSpPr>
        <p:spPr>
          <a:xfrm>
            <a:off x="4800582" y="2078019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8" name="Google Shape;898;p61"/>
          <p:cNvGrpSpPr/>
          <p:nvPr/>
        </p:nvGrpSpPr>
        <p:grpSpPr>
          <a:xfrm>
            <a:off x="8832850" y="4868861"/>
            <a:ext cx="933450" cy="1143000"/>
            <a:chOff x="4124" y="2480"/>
            <a:chExt cx="408" cy="251"/>
          </a:xfrm>
        </p:grpSpPr>
        <p:sp>
          <p:nvSpPr>
            <p:cNvPr id="899" name="Google Shape;899;p61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0" name="Google Shape;900;p61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1" name="Google Shape;901;p61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2" name="Google Shape;902;p61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3" name="Google Shape;903;p61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04" name="Google Shape;904;p61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5" name="Google Shape;905;p61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6" name="Google Shape;906;p61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7" name="Google Shape;907;p61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908" name="Google Shape;908;p61"/>
          <p:cNvSpPr txBox="1"/>
          <p:nvPr/>
        </p:nvSpPr>
        <p:spPr>
          <a:xfrm>
            <a:off x="8475663" y="6211887"/>
            <a:ext cx="1868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classification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09" name="Google Shape;90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363662"/>
            <a:ext cx="2965450" cy="3001962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61"/>
          <p:cNvSpPr/>
          <p:nvPr/>
        </p:nvSpPr>
        <p:spPr>
          <a:xfrm rot="-5400000">
            <a:off x="5774531" y="3894932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61"/>
          <p:cNvSpPr txBox="1"/>
          <p:nvPr/>
        </p:nvSpPr>
        <p:spPr>
          <a:xfrm>
            <a:off x="4872033" y="5102218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Machine Learning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12" name="Google Shape;91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628775"/>
            <a:ext cx="2376487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2313" y="4652962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61"/>
          <p:cNvSpPr txBox="1"/>
          <p:nvPr/>
        </p:nvSpPr>
        <p:spPr>
          <a:xfrm>
            <a:off x="5559426" y="152400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61"/>
          <p:cNvSpPr txBox="1"/>
          <p:nvPr/>
        </p:nvSpPr>
        <p:spPr>
          <a:xfrm>
            <a:off x="5664201" y="461645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2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758;gdde0fdd5ab_0_266"/>
          <p:cNvSpPr txBox="1"/>
          <p:nvPr/>
        </p:nvSpPr>
        <p:spPr>
          <a:xfrm>
            <a:off x="4656137" y="3105150"/>
            <a:ext cx="3168600" cy="1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relational features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 propositional table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319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2"/>
          <p:cNvSpPr txBox="1">
            <a:spLocks noGrp="1"/>
          </p:cNvSpPr>
          <p:nvPr>
            <p:ph type="title"/>
          </p:nvPr>
        </p:nvSpPr>
        <p:spPr>
          <a:xfrm>
            <a:off x="1981200" y="115888"/>
            <a:ext cx="883920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16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1006" name="Google Shape;1006;p62"/>
          <p:cNvSpPr/>
          <p:nvPr/>
        </p:nvSpPr>
        <p:spPr>
          <a:xfrm rot="-5400000">
            <a:off x="5703093" y="870744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7" name="Google Shape;1007;p62"/>
          <p:cNvSpPr txBox="1"/>
          <p:nvPr/>
        </p:nvSpPr>
        <p:spPr>
          <a:xfrm>
            <a:off x="4800582" y="2078019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8" name="Google Shape;1008;p62"/>
          <p:cNvSpPr txBox="1"/>
          <p:nvPr/>
        </p:nvSpPr>
        <p:spPr>
          <a:xfrm>
            <a:off x="7639050" y="6348413"/>
            <a:ext cx="270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2000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 Narrow"/>
              </a:rPr>
              <a:t>patterns (set of rules)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09" name="Google Shape;100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363662"/>
            <a:ext cx="2965450" cy="3001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62"/>
          <p:cNvSpPr/>
          <p:nvPr/>
        </p:nvSpPr>
        <p:spPr>
          <a:xfrm rot="-5400000">
            <a:off x="5774531" y="3894932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1" name="Google Shape;1011;p62"/>
          <p:cNvSpPr txBox="1"/>
          <p:nvPr/>
        </p:nvSpPr>
        <p:spPr>
          <a:xfrm>
            <a:off x="4872033" y="5102218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Subgroup discovery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12" name="Google Shape;1012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628775"/>
            <a:ext cx="2376487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2313" y="4652962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62"/>
          <p:cNvSpPr txBox="1"/>
          <p:nvPr/>
        </p:nvSpPr>
        <p:spPr>
          <a:xfrm>
            <a:off x="5559426" y="152400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5" name="Google Shape;1015;p62"/>
          <p:cNvSpPr txBox="1"/>
          <p:nvPr/>
        </p:nvSpPr>
        <p:spPr>
          <a:xfrm>
            <a:off x="5664201" y="461645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2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6" name="Google Shape;1016;p62"/>
          <p:cNvSpPr txBox="1"/>
          <p:nvPr/>
        </p:nvSpPr>
        <p:spPr>
          <a:xfrm>
            <a:off x="4267200" y="2990851"/>
            <a:ext cx="33718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 relational features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  a propositional table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17" name="Google Shape;1017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6606" y="4495800"/>
            <a:ext cx="259519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6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428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Relational and Semantic Data Mining </a:t>
            </a:r>
            <a:endParaRPr/>
          </a:p>
        </p:txBody>
      </p:sp>
      <p:sp>
        <p:nvSpPr>
          <p:cNvPr id="635" name="Google Shape;635;p49"/>
          <p:cNvSpPr txBox="1">
            <a:spLocks noGrp="1"/>
          </p:cNvSpPr>
          <p:nvPr>
            <p:ph type="body" idx="1"/>
          </p:nvPr>
        </p:nvSpPr>
        <p:spPr>
          <a:xfrm>
            <a:off x="1524001" y="1268413"/>
            <a:ext cx="3905573" cy="45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Relational data mining: </a:t>
            </a:r>
            <a:r>
              <a:rPr lang="en-US" sz="2400" dirty="0">
                <a:solidFill>
                  <a:srgbClr val="094E8D"/>
                </a:solidFill>
              </a:rPr>
              <a:t>Learning from complex relational databases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sz="2400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Inductive logic programming: </a:t>
            </a:r>
            <a:r>
              <a:rPr lang="en-US" sz="2400" dirty="0">
                <a:solidFill>
                  <a:srgbClr val="094E8D"/>
                </a:solidFill>
              </a:rPr>
              <a:t>Learning from complex structured data, e.g. molecules and their biochemical properties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lang="en-US" sz="2400" dirty="0">
              <a:solidFill>
                <a:srgbClr val="094E8D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Semantic data mining: </a:t>
            </a:r>
            <a:r>
              <a:rPr lang="en-US" sz="2400" dirty="0">
                <a:solidFill>
                  <a:srgbClr val="094E8D"/>
                </a:solidFill>
              </a:rPr>
              <a:t>Learning by using domain knowledge in the form of ontologies </a:t>
            </a:r>
            <a:endParaRPr sz="2400" dirty="0">
              <a:solidFill>
                <a:srgbClr val="094E8D"/>
              </a:solidFill>
            </a:endParaRPr>
          </a:p>
        </p:txBody>
      </p:sp>
      <p:pic>
        <p:nvPicPr>
          <p:cNvPr id="636" name="Google Shape;63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737" y="2132012"/>
            <a:ext cx="2354262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9" descr="go_lea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500" y="4724401"/>
            <a:ext cx="2984500" cy="184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5112" y="1125538"/>
            <a:ext cx="2747962" cy="314483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51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0" y="967493"/>
            <a:ext cx="8679873" cy="550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What is Machine Learning (ML)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Area of computer science, concerned with the development of computer algorithms that learn from data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</p:txBody>
      </p:sp>
      <p:sp>
        <p:nvSpPr>
          <p:cNvPr id="6" name="Google Shape;328;p16"/>
          <p:cNvSpPr/>
          <p:nvPr/>
        </p:nvSpPr>
        <p:spPr>
          <a:xfrm rot="16200000">
            <a:off x="5598114" y="315819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329;p16"/>
          <p:cNvSpPr txBox="1"/>
          <p:nvPr/>
        </p:nvSpPr>
        <p:spPr>
          <a:xfrm>
            <a:off x="5454878" y="3447806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41;p16"/>
          <p:cNvSpPr txBox="1"/>
          <p:nvPr/>
        </p:nvSpPr>
        <p:spPr>
          <a:xfrm>
            <a:off x="5970314" y="2509501"/>
            <a:ext cx="2364970" cy="24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  <a:sym typeface="Arial Narrow"/>
              </a:rPr>
              <a:t>Output: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19" name="Google Shape;362;p16"/>
          <p:cNvGraphicFramePr/>
          <p:nvPr>
            <p:extLst/>
          </p:nvPr>
        </p:nvGraphicFramePr>
        <p:xfrm>
          <a:off x="3695700" y="3058220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4" imgW="3732212" imgH="2351087" progId="Excel.Sheet.8">
                  <p:embed/>
                </p:oleObj>
              </mc:Choice>
              <mc:Fallback>
                <p:oleObj r:id="rId4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5700" y="3058220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oogle Shape;36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5226" y="3385502"/>
            <a:ext cx="295146" cy="47475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" name="Google Shape;341;p16"/>
          <p:cNvSpPr txBox="1"/>
          <p:nvPr/>
        </p:nvSpPr>
        <p:spPr>
          <a:xfrm>
            <a:off x="3528203" y="2501657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8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1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108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Semantic Data Mining: Using ontologies as background knowledge in RDM </a:t>
            </a:r>
            <a:endParaRPr/>
          </a:p>
        </p:txBody>
      </p:sp>
      <p:sp>
        <p:nvSpPr>
          <p:cNvPr id="653" name="Google Shape;653;p51"/>
          <p:cNvSpPr/>
          <p:nvPr/>
        </p:nvSpPr>
        <p:spPr>
          <a:xfrm>
            <a:off x="4872038" y="2852738"/>
            <a:ext cx="2447925" cy="14049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F7E"/>
              </a:gs>
              <a:gs pos="35000">
                <a:srgbClr val="FFD0A4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E952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Semantic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4" name="Google Shape;654;p51"/>
          <p:cNvGrpSpPr/>
          <p:nvPr/>
        </p:nvGrpSpPr>
        <p:grpSpPr>
          <a:xfrm>
            <a:off x="2135188" y="3141663"/>
            <a:ext cx="1938337" cy="1150937"/>
            <a:chOff x="611560" y="3140968"/>
            <a:chExt cx="1937251" cy="1152128"/>
          </a:xfrm>
        </p:grpSpPr>
        <p:cxnSp>
          <p:nvCxnSpPr>
            <p:cNvPr id="655" name="Google Shape;655;p51"/>
            <p:cNvCxnSpPr/>
            <p:nvPr/>
          </p:nvCxnSpPr>
          <p:spPr>
            <a:xfrm rot="5400000">
              <a:off x="36289" y="3716239"/>
              <a:ext cx="1152128" cy="158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stealth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  <p:sp>
          <p:nvSpPr>
            <p:cNvPr id="656" name="Google Shape;656;p51"/>
            <p:cNvSpPr txBox="1"/>
            <p:nvPr/>
          </p:nvSpPr>
          <p:spPr>
            <a:xfrm>
              <a:off x="685800" y="3276600"/>
              <a:ext cx="18630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annotations,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mappings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7" name="Google Shape;657;p51"/>
          <p:cNvGrpSpPr/>
          <p:nvPr/>
        </p:nvGrpSpPr>
        <p:grpSpPr>
          <a:xfrm>
            <a:off x="1703387" y="1125538"/>
            <a:ext cx="3168650" cy="2430461"/>
            <a:chOff x="179512" y="1124744"/>
            <a:chExt cx="3168354" cy="2430659"/>
          </a:xfrm>
        </p:grpSpPr>
        <p:pic>
          <p:nvPicPr>
            <p:cNvPr id="658" name="Google Shape;658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12" y="1844824"/>
              <a:ext cx="1428973" cy="994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16" y="1124744"/>
              <a:ext cx="1428973" cy="994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0" name="Google Shape;660;p51"/>
            <p:cNvSpPr/>
            <p:nvPr/>
          </p:nvSpPr>
          <p:spPr>
            <a:xfrm>
              <a:off x="466822" y="1845528"/>
              <a:ext cx="1873074" cy="74459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domain ontologies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1" name="Google Shape;661;p51"/>
            <p:cNvCxnSpPr/>
            <p:nvPr/>
          </p:nvCxnSpPr>
          <p:spPr>
            <a:xfrm rot="-5400000" flipH="1">
              <a:off x="1892973" y="2100511"/>
              <a:ext cx="965279" cy="1944506"/>
            </a:xfrm>
            <a:prstGeom prst="curvedConnector2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62" name="Google Shape;662;p51"/>
          <p:cNvGrpSpPr/>
          <p:nvPr/>
        </p:nvGrpSpPr>
        <p:grpSpPr>
          <a:xfrm>
            <a:off x="1919288" y="3556000"/>
            <a:ext cx="2952749" cy="2190751"/>
            <a:chOff x="395536" y="3555404"/>
            <a:chExt cx="2952329" cy="2191153"/>
          </a:xfrm>
        </p:grpSpPr>
        <p:pic>
          <p:nvPicPr>
            <p:cNvPr id="663" name="Google Shape;663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5536" y="4581128"/>
              <a:ext cx="1584176" cy="1165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51"/>
            <p:cNvSpPr/>
            <p:nvPr/>
          </p:nvSpPr>
          <p:spPr>
            <a:xfrm>
              <a:off x="611405" y="5084449"/>
              <a:ext cx="1657114" cy="5763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5" name="Google Shape;665;p51"/>
            <p:cNvCxnSpPr/>
            <p:nvPr/>
          </p:nvCxnSpPr>
          <p:spPr>
            <a:xfrm rot="-5400000">
              <a:off x="1629391" y="3365975"/>
              <a:ext cx="1529044" cy="1907903"/>
            </a:xfrm>
            <a:prstGeom prst="curvedConnector2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66" name="Google Shape;666;p51"/>
          <p:cNvGrpSpPr/>
          <p:nvPr/>
        </p:nvGrpSpPr>
        <p:grpSpPr>
          <a:xfrm>
            <a:off x="7319962" y="2490788"/>
            <a:ext cx="3313112" cy="2162175"/>
            <a:chOff x="6084168" y="2491333"/>
            <a:chExt cx="3312368" cy="2161803"/>
          </a:xfrm>
        </p:grpSpPr>
        <p:pic>
          <p:nvPicPr>
            <p:cNvPr id="667" name="Google Shape;667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4512" y="2491333"/>
              <a:ext cx="2792024" cy="2161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51"/>
            <p:cNvSpPr/>
            <p:nvPr/>
          </p:nvSpPr>
          <p:spPr>
            <a:xfrm>
              <a:off x="6947574" y="3024641"/>
              <a:ext cx="1722050" cy="105391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model,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patterns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9" name="Google Shape;669;p51"/>
            <p:cNvCxnSpPr/>
            <p:nvPr/>
          </p:nvCxnSpPr>
          <p:spPr>
            <a:xfrm rot="10800000" flipH="1">
              <a:off x="6084168" y="3551601"/>
              <a:ext cx="863406" cy="317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670" name="Google Shape;670;p51"/>
          <p:cNvSpPr txBox="1"/>
          <p:nvPr/>
        </p:nvSpPr>
        <p:spPr>
          <a:xfrm>
            <a:off x="5641975" y="6607176"/>
            <a:ext cx="9144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1" name="Google Shape;671;p51"/>
          <p:cNvSpPr txBox="1"/>
          <p:nvPr/>
        </p:nvSpPr>
        <p:spPr>
          <a:xfrm>
            <a:off x="3503613" y="4343401"/>
            <a:ext cx="7011987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262" lvl="1">
              <a:buClr>
                <a:srgbClr val="000000"/>
              </a:buClr>
              <a:buSzPts val="2400"/>
            </a:pPr>
            <a:r>
              <a:rPr lang="en-US" sz="24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Given: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 indent="-152400">
              <a:spcBef>
                <a:spcPts val="480"/>
              </a:spcBef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transaction data table, relational database, text documents, Web pages, 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 indent="-152400">
              <a:spcBef>
                <a:spcPts val="480"/>
              </a:spcBef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one or more domain ontologies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sz="24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Find:   </a:t>
            </a:r>
            <a:r>
              <a:rPr lang="en-US" sz="2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classification model, a set of patterns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1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0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FFFFFF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>
                <a:buClr>
                  <a:srgbClr val="FFFFFF"/>
                </a:buClr>
                <a:buSzPts val="1600"/>
                <a:buFont typeface="Arial"/>
                <a:buNone/>
              </a:pPr>
              <a:t>51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Using domain ontologies </a:t>
            </a:r>
            <a:endParaRPr/>
          </a:p>
        </p:txBody>
      </p:sp>
      <p:sp>
        <p:nvSpPr>
          <p:cNvPr id="646" name="Google Shape;646;p50"/>
          <p:cNvSpPr txBox="1">
            <a:spLocks noGrp="1"/>
          </p:cNvSpPr>
          <p:nvPr>
            <p:ph type="body" idx="1"/>
          </p:nvPr>
        </p:nvSpPr>
        <p:spPr>
          <a:xfrm>
            <a:off x="1981200" y="1133475"/>
            <a:ext cx="83312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Using domain ontologies as background knowledge, e.g., using the Gene Ontology (GO)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GO is a database of terms, describing gene sets in terms of their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functions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processes </a:t>
            </a: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components  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Genes are annotated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to GO terms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Terms are connected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err="1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is_a</a:t>
            </a: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part_of</a:t>
            </a: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Levels represent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terms generality </a:t>
            </a:r>
            <a:endParaRPr dirty="0"/>
          </a:p>
        </p:txBody>
      </p:sp>
      <p:pic>
        <p:nvPicPr>
          <p:cNvPr id="647" name="Google Shape;647;p50" descr="go_lea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900363"/>
            <a:ext cx="4051300" cy="2509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603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dde0fdd5ab_0_344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600"/>
                <a:buFont typeface="Arial"/>
                <a:buNone/>
              </a:pPr>
              <a:t>52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gdde0fdd5ab_0_344"/>
          <p:cNvSpPr txBox="1">
            <a:spLocks noGrp="1"/>
          </p:cNvSpPr>
          <p:nvPr>
            <p:ph type="title"/>
          </p:nvPr>
        </p:nvSpPr>
        <p:spPr>
          <a:xfrm>
            <a:off x="1487587" y="262406"/>
            <a:ext cx="9216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1600" dirty="0"/>
            </a:br>
            <a:r>
              <a:rPr lang="en-US" sz="3200" dirty="0"/>
              <a:t>Semantic Data Mining</a:t>
            </a:r>
            <a:endParaRPr sz="3200" dirty="0"/>
          </a:p>
        </p:txBody>
      </p:sp>
      <p:sp>
        <p:nvSpPr>
          <p:cNvPr id="835" name="Google Shape;835;gdde0fdd5ab_0_344"/>
          <p:cNvSpPr/>
          <p:nvPr/>
        </p:nvSpPr>
        <p:spPr>
          <a:xfrm rot="-5400000">
            <a:off x="5703149" y="399199"/>
            <a:ext cx="1219200" cy="302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gdde0fdd5ab_0_344"/>
          <p:cNvSpPr txBox="1"/>
          <p:nvPr/>
        </p:nvSpPr>
        <p:spPr>
          <a:xfrm>
            <a:off x="4800581" y="1606543"/>
            <a:ext cx="2719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37" name="Google Shape;837;gdde0fdd5ab_0_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126" y="1157287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gdde0fdd5ab_0_344"/>
          <p:cNvSpPr txBox="1"/>
          <p:nvPr/>
        </p:nvSpPr>
        <p:spPr>
          <a:xfrm>
            <a:off x="5559425" y="1052512"/>
            <a:ext cx="897000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gdde0fdd5ab_0_344"/>
          <p:cNvSpPr txBox="1"/>
          <p:nvPr/>
        </p:nvSpPr>
        <p:spPr>
          <a:xfrm>
            <a:off x="4243387" y="2747962"/>
            <a:ext cx="38703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constructing relational features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constructing  a propositional table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40" name="Google Shape;840;gdde0fdd5ab_0_344" descr="go_lea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09662" y="2416132"/>
            <a:ext cx="3025800" cy="18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gdde0fdd5ab_0_3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722562" y="1138237"/>
            <a:ext cx="1860600" cy="11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gdde0fdd5ab_0_344"/>
          <p:cNvSpPr txBox="1"/>
          <p:nvPr/>
        </p:nvSpPr>
        <p:spPr>
          <a:xfrm>
            <a:off x="1843087" y="4608513"/>
            <a:ext cx="85059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94E8D"/>
              </a:buClr>
              <a:buSzPts val="2000"/>
              <a:buFont typeface="Helvetica Neue"/>
              <a:buNone/>
            </a:pPr>
            <a:r>
              <a:rPr lang="en-US" sz="2000" b="1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Approach: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lnSpc>
                <a:spcPct val="90000"/>
              </a:lnSpc>
              <a:buClr>
                <a:srgbClr val="094E8D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relational learning in the SDM context, using a </a:t>
            </a:r>
            <a:r>
              <a:rPr lang="en-US" sz="2000" kern="0" dirty="0" err="1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propositionalization</a:t>
            </a:r>
            <a:r>
              <a:rPr lang="en-US" sz="2000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approach </a:t>
            </a:r>
          </a:p>
          <a:p>
            <a:pPr>
              <a:lnSpc>
                <a:spcPct val="90000"/>
              </a:lnSpc>
              <a:buClr>
                <a:srgbClr val="094E8D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application:</a:t>
            </a:r>
            <a:endParaRPr lang="en-US" sz="2000" b="1" kern="0" dirty="0">
              <a:solidFill>
                <a:srgbClr val="094E8D"/>
              </a:solidFill>
              <a:latin typeface="Helvetica Neue"/>
              <a:ea typeface="Helvetica Neue"/>
              <a:cs typeface="Helvetica Neue"/>
              <a:sym typeface="Arial"/>
            </a:endParaRPr>
          </a:p>
          <a:p>
            <a:pPr marL="800100" lvl="1" indent="-342900">
              <a:lnSpc>
                <a:spcPct val="90000"/>
              </a:lnSpc>
              <a:buClr>
                <a:srgbClr val="094E8D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Semantic data mining in a biomedical application by using the Gene Ontology as background knowledge in analyzing microarray data                   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75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2319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2800"/>
              <a:t>Text mining: Viewed in propositionalization context: BoW data transformation</a:t>
            </a:r>
            <a:endParaRPr lang="en-GB" altLang="en-US" sz="2800"/>
          </a:p>
        </p:txBody>
      </p:sp>
      <p:sp>
        <p:nvSpPr>
          <p:cNvPr id="1107971" name="AutoShape 3">
            <a:extLst>
              <a:ext uri="{FF2B5EF4-FFF2-40B4-BE49-F238E27FC236}">
                <a16:creationId xmlns:a16="http://schemas.microsoft.com/office/drawing/2014/main" id="{F17CB6EA-C94B-4566-8506-1A6035F7A1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22007" y="870745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BoW</a:t>
            </a: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vector construction</a:t>
            </a:r>
            <a:endParaRPr kumimoji="1" lang="en-GB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8832850" y="4868863"/>
            <a:ext cx="933450" cy="1143000"/>
            <a:chOff x="4124" y="2480"/>
            <a:chExt cx="408" cy="251"/>
          </a:xfrm>
        </p:grpSpPr>
        <p:sp>
          <p:nvSpPr>
            <p:cNvPr id="87054" name="Rectangle 5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5" name="Rectangle 6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6" name="Rectangle 7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7" name="Rectangle 8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8" name="Rectangle 9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9" name="Line 10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Line 11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Line 12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Line 13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5" name="Rectangle 14"/>
          <p:cNvSpPr>
            <a:spLocks noChangeArrowheads="1"/>
          </p:cNvSpPr>
          <p:nvPr/>
        </p:nvSpPr>
        <p:spPr bwMode="white">
          <a:xfrm>
            <a:off x="7896226" y="62118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model, patterns,</a:t>
            </a:r>
            <a:r>
              <a:rPr lang="en-US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clusters, </a:t>
            </a: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…</a:t>
            </a:r>
          </a:p>
        </p:txBody>
      </p:sp>
      <p:sp>
        <p:nvSpPr>
          <p:cNvPr id="1107984" name="AutoShape 16">
            <a:extLst>
              <a:ext uri="{FF2B5EF4-FFF2-40B4-BE49-F238E27FC236}">
                <a16:creationId xmlns:a16="http://schemas.microsoft.com/office/drawing/2014/main" id="{AE900B94-E3F5-44AA-A414-B0A7549749A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22232" y="3894932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Data Mining</a:t>
            </a:r>
            <a:endParaRPr kumimoji="1" lang="en-GB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047" name="Text Box 20"/>
          <p:cNvSpPr txBox="1">
            <a:spLocks noChangeArrowheads="1"/>
          </p:cNvSpPr>
          <p:nvPr/>
        </p:nvSpPr>
        <p:spPr bwMode="auto">
          <a:xfrm>
            <a:off x="4511675" y="1524001"/>
            <a:ext cx="896938" cy="37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Narrow" panose="020B0606020202030204" pitchFamily="34" charset="0"/>
              </a:rPr>
              <a:t>Step 1</a:t>
            </a:r>
            <a:endParaRPr lang="en-GB" altLang="en-US" sz="18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7048" name="Text Box 21"/>
          <p:cNvSpPr txBox="1">
            <a:spLocks noChangeArrowheads="1"/>
          </p:cNvSpPr>
          <p:nvPr/>
        </p:nvSpPr>
        <p:spPr bwMode="auto">
          <a:xfrm>
            <a:off x="6423025" y="4616451"/>
            <a:ext cx="896938" cy="37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Narrow" panose="020B0606020202030204" pitchFamily="34" charset="0"/>
              </a:rPr>
              <a:t>Step 2</a:t>
            </a:r>
            <a:endParaRPr lang="en-GB" altLang="en-US" sz="18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7049" name="Rectangle 3"/>
          <p:cNvSpPr>
            <a:spLocks noChangeArrowheads="1"/>
          </p:cNvSpPr>
          <p:nvPr/>
        </p:nvSpPr>
        <p:spPr bwMode="auto">
          <a:xfrm>
            <a:off x="3216275" y="2990850"/>
            <a:ext cx="337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>
                <a:solidFill>
                  <a:srgbClr val="000000"/>
                </a:solidFill>
              </a:rPr>
              <a:t>BoW features construction</a:t>
            </a:r>
          </a:p>
          <a:p>
            <a:pPr lvl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>
                <a:solidFill>
                  <a:srgbClr val="000000"/>
                </a:solidFill>
              </a:rPr>
              <a:t>Table of BoW vectors construction</a:t>
            </a:r>
          </a:p>
        </p:txBody>
      </p:sp>
      <p:pic>
        <p:nvPicPr>
          <p:cNvPr id="25" name="Picture 24" descr="C:\Users\matjaz\AppData\Local\Microsoft\Windows\Temporary Internet Files\Content.IE5\8FAUVRNF\MC900024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797050"/>
            <a:ext cx="20097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1" name="Object 5"/>
          <p:cNvGraphicFramePr>
            <a:graphicFrameLocks noGrp="1" noChangeAspect="1"/>
          </p:cNvGraphicFramePr>
          <p:nvPr/>
        </p:nvGraphicFramePr>
        <p:xfrm>
          <a:off x="6821489" y="1412875"/>
          <a:ext cx="38830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Worksheet" r:id="rId4" imgW="3971910" imgH="2448028" progId="Excel.Sheet.8">
                  <p:embed/>
                </p:oleObj>
              </mc:Choice>
              <mc:Fallback>
                <p:oleObj name="Worksheet" r:id="rId4" imgW="3971910" imgH="244802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9" y="1412875"/>
                        <a:ext cx="38830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6"/>
          <p:cNvGraphicFramePr>
            <a:graphicFrameLocks noGrp="1" noChangeAspect="1"/>
          </p:cNvGraphicFramePr>
          <p:nvPr/>
        </p:nvGraphicFramePr>
        <p:xfrm>
          <a:off x="1558926" y="4221164"/>
          <a:ext cx="3883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Worksheet" r:id="rId6" imgW="3971910" imgH="2448028" progId="Excel.Sheet.8">
                  <p:embed/>
                </p:oleObj>
              </mc:Choice>
              <mc:Fallback>
                <p:oleObj name="Worksheet" r:id="rId6" imgW="3971910" imgH="244802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6" y="4221164"/>
                        <a:ext cx="3883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57F0FE-07DF-4AA8-837E-167DA8CB1A4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4813"/>
            <a:ext cx="8929688" cy="792162"/>
          </a:xfrm>
        </p:spPr>
        <p:txBody>
          <a:bodyPr/>
          <a:lstStyle/>
          <a:p>
            <a:r>
              <a:rPr lang="en-US" altLang="en-US" sz="2800"/>
              <a:t>BoW construction: Feature weights and Cosine similarity between document vectors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F86A242-D68A-41AE-B10F-31956AEA1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8"/>
            <a:ext cx="8929688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Each document D is represented as a vector of TF-IDF weights 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Similarity between two vectors is estimated by the similarity between their vector representations (cosine of the angle between the two vectors):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GB" altLang="en-US" sz="2000" dirty="0"/>
              <a:t>Similarity between </a:t>
            </a:r>
            <a:r>
              <a:rPr lang="en-GB" altLang="en-US" sz="2000" dirty="0" err="1"/>
              <a:t>BoW</a:t>
            </a:r>
            <a:r>
              <a:rPr lang="en-GB" altLang="en-US" sz="2000" dirty="0"/>
              <a:t> vectors can be used for document clustering, i.e. for finding natural groups of documents in an unsupervised way (no class labels pre-assigned to documents)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59608"/>
              </p:ext>
            </p:extLst>
          </p:nvPr>
        </p:nvGraphicFramePr>
        <p:xfrm>
          <a:off x="4039249" y="3665538"/>
          <a:ext cx="52546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3" imgW="2324100" imgH="647700" progId="Equation.3">
                  <p:embed/>
                </p:oleObj>
              </mc:Choice>
              <mc:Fallback>
                <p:oleObj name="Equation" r:id="rId3" imgW="2324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249" y="3665538"/>
                        <a:ext cx="5254625" cy="1330325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73238"/>
            <a:ext cx="3695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CDEAF9-128A-4BF7-8179-62F81112C987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17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6662D8DC-CA90-4103-B41F-C196D22B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476251"/>
            <a:ext cx="7299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800" b="1" kern="0" dirty="0">
                <a:solidFill>
                  <a:srgbClr val="000099"/>
                </a:solidFill>
                <a:latin typeface="Helvetica"/>
              </a:rPr>
              <a:t>Embeddings-based  Data Transformation for Text mining</a:t>
            </a:r>
            <a:endParaRPr lang="x-none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l-SI" altLang="x-none" sz="2550" b="1" dirty="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C7878E90-F7CD-486C-8CE4-9FAC9162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471613"/>
            <a:ext cx="32035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228600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Corpus embedding, </a:t>
            </a:r>
            <a:r>
              <a:rPr lang="en-US" altLang="x-none" sz="2025" b="1" dirty="0">
                <a:solidFill>
                  <a:srgbClr val="000000"/>
                </a:solidFill>
              </a:rPr>
              <a:t>Document embedding, </a:t>
            </a:r>
            <a:r>
              <a:rPr lang="en-US" altLang="x-none" sz="2025" dirty="0">
                <a:solidFill>
                  <a:srgbClr val="000000"/>
                </a:solidFill>
              </a:rPr>
              <a:t>Sentence embedding, word embedding (e.g., word2vec)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Transforming documents by projecting documents into vectors (rows of a data table)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l-SI" altLang="x-none" sz="2025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3449638" y="2979738"/>
            <a:ext cx="0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9093" name="Object 1"/>
          <p:cNvGraphicFramePr>
            <a:graphicFrameLocks noGrp="1" noChangeAspect="1"/>
          </p:cNvGraphicFramePr>
          <p:nvPr/>
        </p:nvGraphicFramePr>
        <p:xfrm>
          <a:off x="5519739" y="1628776"/>
          <a:ext cx="4759325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Worksheet" r:id="rId4" imgW="4015683" imgH="2529967" progId="Excel.Sheet.8">
                  <p:embed/>
                </p:oleObj>
              </mc:Choice>
              <mc:Fallback>
                <p:oleObj name="Worksheet" r:id="rId4" imgW="4015683" imgH="252996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1628776"/>
                        <a:ext cx="4759325" cy="297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390ACC-8054-4F2C-9697-03EFD32696E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92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224E-6 4.74172E-6 L 0.53144 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D25AE958-9B1A-42D7-8581-58557BF1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476251"/>
            <a:ext cx="7299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800" b="1" kern="0" dirty="0">
                <a:solidFill>
                  <a:srgbClr val="000099"/>
                </a:solidFill>
                <a:latin typeface="Helvetica"/>
              </a:rPr>
              <a:t>Embeddings-based  Data Transformation for Text mining</a:t>
            </a:r>
            <a:endParaRPr lang="x-none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l-SI" altLang="x-none" sz="2550" b="1" dirty="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8CB80E63-385B-4A28-8B6C-84B2C42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471613"/>
            <a:ext cx="29876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228600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Corpus embedding, Document embedding, Sentence embedding, </a:t>
            </a:r>
            <a:r>
              <a:rPr lang="en-US" altLang="x-none" sz="2025" b="1" dirty="0">
                <a:solidFill>
                  <a:srgbClr val="000000"/>
                </a:solidFill>
              </a:rPr>
              <a:t>word embedding</a:t>
            </a:r>
            <a:r>
              <a:rPr lang="en-US" altLang="x-none" sz="2025" dirty="0">
                <a:solidFill>
                  <a:srgbClr val="000000"/>
                </a:solidFill>
              </a:rPr>
              <a:t> (e.g., word2vec)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Transforming documents by projecting documents into vectors (rows of a data table)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Table v</a:t>
            </a:r>
            <a:r>
              <a:rPr lang="en-US" altLang="x-none" sz="2025" dirty="0" err="1">
                <a:solidFill>
                  <a:srgbClr val="000000"/>
                </a:solidFill>
              </a:rPr>
              <a:t>alues</a:t>
            </a:r>
            <a:r>
              <a:rPr lang="en-US" altLang="x-none" sz="2025" dirty="0">
                <a:solidFill>
                  <a:srgbClr val="000000"/>
                </a:solidFill>
              </a:rPr>
              <a:t> correspond to weights in the embedding layer of a neural network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l-SI" altLang="x-none" sz="2025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3449638" y="2979738"/>
            <a:ext cx="0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11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198814"/>
            <a:ext cx="57245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8EDBAF-396B-4070-ACDA-B2046112391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114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344614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29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224E-6 4.74172E-6 L 0.53144 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49E8978E-6E2B-4A5B-9555-C7D6550D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476251"/>
            <a:ext cx="7299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800" b="1" kern="0" dirty="0">
                <a:solidFill>
                  <a:srgbClr val="000099"/>
                </a:solidFill>
                <a:latin typeface="Helvetica"/>
              </a:rPr>
              <a:t>Embedding-based  Data Transformation for Text mining</a:t>
            </a:r>
            <a:endParaRPr lang="x-none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l-SI" altLang="x-none" sz="2550" b="1" dirty="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9273C018-B7CE-4C1E-BA01-FC99453F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471613"/>
            <a:ext cx="82454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228600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Corpus embedding, Document embedding, Sentence embedding, </a:t>
            </a:r>
            <a:r>
              <a:rPr lang="en-US" altLang="x-none" sz="2025" b="1" dirty="0">
                <a:solidFill>
                  <a:srgbClr val="000000"/>
                </a:solidFill>
              </a:rPr>
              <a:t>word embedding</a:t>
            </a:r>
            <a:r>
              <a:rPr lang="en-US" altLang="x-none" sz="2025" dirty="0">
                <a:solidFill>
                  <a:srgbClr val="000000"/>
                </a:solidFill>
              </a:rPr>
              <a:t>, …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Representations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of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word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meaning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en-US" altLang="x-none" sz="2025" dirty="0">
                <a:solidFill>
                  <a:srgbClr val="000000"/>
                </a:solidFill>
              </a:rPr>
              <a:t>obtained </a:t>
            </a:r>
            <a:r>
              <a:rPr lang="sl-SI" altLang="x-none" sz="2025" dirty="0" err="1">
                <a:solidFill>
                  <a:srgbClr val="000000"/>
                </a:solidFill>
              </a:rPr>
              <a:t>from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corpus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statistics</a:t>
            </a:r>
            <a:endParaRPr lang="sl-SI" altLang="x-none" sz="2025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Spatial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relationships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correspond</a:t>
            </a:r>
            <a:r>
              <a:rPr lang="sl-SI" altLang="x-none" sz="2025" dirty="0">
                <a:solidFill>
                  <a:srgbClr val="000000"/>
                </a:solidFill>
              </a:rPr>
              <a:t> to </a:t>
            </a:r>
            <a:r>
              <a:rPr lang="sl-SI" altLang="x-none" sz="2025" dirty="0" err="1">
                <a:solidFill>
                  <a:srgbClr val="000000"/>
                </a:solidFill>
              </a:rPr>
              <a:t>linguistic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relationships</a:t>
            </a:r>
            <a:endParaRPr lang="sl-SI" altLang="x-none" sz="2025" dirty="0">
              <a:solidFill>
                <a:srgbClr val="000000"/>
              </a:solidFill>
            </a:endParaRPr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960688"/>
            <a:ext cx="36639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Content Placeholde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3213100"/>
            <a:ext cx="3336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598CD4-1F6F-40C4-8802-FBD8AF297ED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0881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600"/>
                <a:buFont typeface="Arial"/>
                <a:buNone/>
              </a:pPr>
              <a:t>58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758156" y="461783"/>
            <a:ext cx="8640762" cy="67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br>
              <a:rPr lang="en-US" sz="3600" dirty="0"/>
            </a:br>
            <a:r>
              <a:rPr lang="en-US" sz="3600" dirty="0"/>
              <a:t>Data Mining Lesson 1: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831273" y="1137853"/>
            <a:ext cx="10778836" cy="54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Motivation for studying Machine Learning 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ML is highly relevant, as motivated by two epidemiology spreading case studies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Course outline should motivate for studying this modern ML approach to become a skilled data scientist</a:t>
            </a:r>
          </a:p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Introduction to Machine Learning </a:t>
            </a:r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ML basics and illustrative examples were presented for elementary classification and regression learning tasks</a:t>
            </a:r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Three generations of machine learning and data mining methods were outlined</a:t>
            </a:r>
          </a:p>
          <a:p>
            <a:pPr marL="342900" fontAlgn="base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Representation Learning</a:t>
            </a:r>
            <a:endParaRPr lang="en-US" dirty="0"/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Representation learning is a highly relevant contemporary ML problem</a:t>
            </a:r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ML basics and illustrative examples were presented for advanced relational, semantic and text mining tasks</a:t>
            </a:r>
          </a:p>
        </p:txBody>
      </p:sp>
    </p:spTree>
    <p:extLst>
      <p:ext uri="{BB962C8B-B14F-4D97-AF65-F5344CB8AC3E}">
        <p14:creationId xmlns:p14="http://schemas.microsoft.com/office/powerpoint/2010/main" val="36207871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59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1"/>
          <p:cNvSpPr txBox="1">
            <a:spLocks noGrp="1"/>
          </p:cNvSpPr>
          <p:nvPr>
            <p:ph type="title"/>
          </p:nvPr>
        </p:nvSpPr>
        <p:spPr>
          <a:xfrm>
            <a:off x="1593272" y="476251"/>
            <a:ext cx="8839200" cy="39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br>
              <a:rPr lang="en-US" sz="3600" dirty="0"/>
            </a:br>
            <a:r>
              <a:rPr lang="en-US" sz="3200" dirty="0"/>
              <a:t>Selected literature</a:t>
            </a:r>
            <a:endParaRPr sz="3200" dirty="0"/>
          </a:p>
        </p:txBody>
      </p:sp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1049311" y="1215736"/>
            <a:ext cx="9383161" cy="448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/>
            <a:r>
              <a:rPr lang="en-US" sz="2400" dirty="0"/>
              <a:t>James G, Witten D, Hastie T and </a:t>
            </a:r>
            <a:r>
              <a:rPr lang="en-US" sz="2400" dirty="0" err="1"/>
              <a:t>Tibshirani</a:t>
            </a:r>
            <a:r>
              <a:rPr lang="en-US" sz="2400" dirty="0"/>
              <a:t> R (1</a:t>
            </a:r>
            <a:r>
              <a:rPr lang="en-US" sz="2400" baseline="30000" dirty="0"/>
              <a:t>st</a:t>
            </a:r>
            <a:r>
              <a:rPr lang="en-US" sz="2400" dirty="0"/>
              <a:t> Edition 2013, 2</a:t>
            </a:r>
            <a:r>
              <a:rPr lang="en-US" sz="2400" baseline="30000" dirty="0"/>
              <a:t>nd</a:t>
            </a:r>
            <a:r>
              <a:rPr lang="en-US" sz="2400" dirty="0"/>
              <a:t> Edition 2021) An Introduction to Statistical Learning - with Applications in R. Springer, New York. Available at</a:t>
            </a:r>
            <a:r>
              <a:rPr lang="en-US" sz="2400" dirty="0">
                <a:hlinkClick r:id="rId3"/>
              </a:rPr>
              <a:t> </a:t>
            </a:r>
            <a:r>
              <a:rPr lang="en-US" sz="2400" u="sng" dirty="0">
                <a:hlinkClick r:id="rId3"/>
              </a:rPr>
              <a:t>https://statlearning.com/</a:t>
            </a:r>
            <a:r>
              <a:rPr lang="en-US" sz="2400" dirty="0"/>
              <a:t>. Chapters 1 and 2</a:t>
            </a:r>
            <a:r>
              <a:rPr lang="sl-SI" sz="2400" dirty="0"/>
              <a:t>.</a:t>
            </a:r>
          </a:p>
          <a:p>
            <a:pPr marL="342900" indent="-342900"/>
            <a:r>
              <a:rPr lang="en-US" sz="2400" dirty="0" err="1"/>
              <a:t>Bramer</a:t>
            </a:r>
            <a:r>
              <a:rPr lang="en-US" sz="2400" dirty="0"/>
              <a:t> M (2007) Principles of Data Mining. Springer, Berlin.</a:t>
            </a:r>
            <a:r>
              <a:rPr lang="en-US" sz="2400" dirty="0">
                <a:hlinkClick r:id="rId4"/>
              </a:rPr>
              <a:t> </a:t>
            </a:r>
            <a:r>
              <a:rPr lang="en-US" sz="2400" u="sng" dirty="0">
                <a:hlinkClick r:id="rId4"/>
              </a:rPr>
              <a:t>DOI:10.1007/978-1-84628-766-4</a:t>
            </a:r>
            <a:r>
              <a:rPr lang="en-US" sz="2400" dirty="0"/>
              <a:t>. An introductory textbook for refreshing your knowledge on basics of data mining. The first edition of the textbook is also available at</a:t>
            </a:r>
            <a:r>
              <a:rPr lang="en-US" sz="2400" dirty="0">
                <a:hlinkClick r:id="rId5"/>
              </a:rPr>
              <a:t> </a:t>
            </a:r>
            <a:r>
              <a:rPr lang="en-US" sz="2400" u="sng" dirty="0" err="1">
                <a:hlinkClick r:id="rId5"/>
              </a:rPr>
              <a:t>ResearchGate</a:t>
            </a:r>
            <a:r>
              <a:rPr lang="en-US" sz="2400" dirty="0"/>
              <a:t>, </a:t>
            </a:r>
            <a:r>
              <a:rPr lang="en-US" sz="2400" u="sng" dirty="0">
                <a:hlinkClick r:id="rId5"/>
              </a:rPr>
              <a:t>https://www.researchgate.net/publication/220688376_Principles_of_Data_Mining</a:t>
            </a:r>
            <a:endParaRPr lang="sl-SI" sz="2400" dirty="0"/>
          </a:p>
          <a:p>
            <a:pPr marL="342900" indent="-342900"/>
            <a:r>
              <a:rPr lang="en-US" sz="2400" dirty="0"/>
              <a:t>Lavrač N, </a:t>
            </a:r>
            <a:r>
              <a:rPr lang="en-US" sz="2400" dirty="0" err="1"/>
              <a:t>Podpečan</a:t>
            </a:r>
            <a:r>
              <a:rPr lang="en-US" sz="2400" dirty="0"/>
              <a:t> V and </a:t>
            </a:r>
            <a:r>
              <a:rPr lang="en-US" sz="2400" dirty="0" err="1"/>
              <a:t>Robnik-Šikonja</a:t>
            </a:r>
            <a:r>
              <a:rPr lang="en-US" sz="2400" dirty="0"/>
              <a:t> M (2021) Representation Learning: </a:t>
            </a:r>
            <a:r>
              <a:rPr lang="en-US" sz="2400" dirty="0" err="1"/>
              <a:t>Propositionalization</a:t>
            </a:r>
            <a:r>
              <a:rPr lang="en-US" sz="2400" dirty="0"/>
              <a:t> and </a:t>
            </a:r>
            <a:r>
              <a:rPr lang="en-US" sz="2400" dirty="0" err="1"/>
              <a:t>Embeddings</a:t>
            </a:r>
            <a:r>
              <a:rPr lang="en-US" sz="2400" dirty="0"/>
              <a:t>. Springer, Berlin. Chapters 1 and 2.</a:t>
            </a:r>
            <a:endParaRPr lang="sl-SI" sz="24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879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1" y="967492"/>
            <a:ext cx="9665854" cy="564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Origins of terms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Term </a:t>
            </a:r>
            <a:r>
              <a:rPr lang="en-US" b="1" dirty="0"/>
              <a:t>Machine learning </a:t>
            </a:r>
            <a:r>
              <a:rPr lang="en-US" dirty="0"/>
              <a:t>comes from early AI research in 1960s and 1970s: Perception of learning algorithms as “machines”, able to learn (generalize) from data automatically, without human intervention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Term </a:t>
            </a:r>
            <a:r>
              <a:rPr lang="en-US" b="1" dirty="0"/>
              <a:t>Inductive learning </a:t>
            </a:r>
            <a:r>
              <a:rPr lang="en-US" dirty="0"/>
              <a:t>refers to the capability of learners to generalize – to automatically induce models from data 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Term </a:t>
            </a:r>
            <a:r>
              <a:rPr lang="en-US" b="1" dirty="0"/>
              <a:t>Symbolic learning </a:t>
            </a:r>
            <a:r>
              <a:rPr lang="en-US" dirty="0"/>
              <a:t>refers to the capability of learners to induce explainable knowledge from data - XAI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  <p:sp>
        <p:nvSpPr>
          <p:cNvPr id="6" name="Google Shape;328;p16"/>
          <p:cNvSpPr/>
          <p:nvPr/>
        </p:nvSpPr>
        <p:spPr>
          <a:xfrm rot="16200000">
            <a:off x="5598114" y="534837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329;p16"/>
          <p:cNvSpPr txBox="1"/>
          <p:nvPr/>
        </p:nvSpPr>
        <p:spPr>
          <a:xfrm>
            <a:off x="5454878" y="5637986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41;p16"/>
          <p:cNvSpPr txBox="1"/>
          <p:nvPr/>
        </p:nvSpPr>
        <p:spPr>
          <a:xfrm>
            <a:off x="5970314" y="4803601"/>
            <a:ext cx="3315695" cy="3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  <a:sym typeface="Arial Narrow"/>
              </a:rPr>
              <a:t>Output: Explainable knowledge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19" name="Google Shape;362;p16"/>
          <p:cNvGraphicFramePr/>
          <p:nvPr>
            <p:extLst>
              <p:ext uri="{D42A27DB-BD31-4B8C-83A1-F6EECF244321}">
                <p14:modId xmlns:p14="http://schemas.microsoft.com/office/powerpoint/2010/main" val="933880803"/>
              </p:ext>
            </p:extLst>
          </p:nvPr>
        </p:nvGraphicFramePr>
        <p:xfrm>
          <a:off x="3695700" y="5248400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4" imgW="3732212" imgH="2351087" progId="Excel.Sheet.8">
                  <p:embed/>
                </p:oleObj>
              </mc:Choice>
              <mc:Fallback>
                <p:oleObj r:id="rId4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5700" y="5248400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Google Shape;341;p16"/>
          <p:cNvSpPr txBox="1"/>
          <p:nvPr/>
        </p:nvSpPr>
        <p:spPr>
          <a:xfrm>
            <a:off x="3528203" y="4774975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oogle Shape;331;p16"/>
          <p:cNvGrpSpPr/>
          <p:nvPr/>
        </p:nvGrpSpPr>
        <p:grpSpPr>
          <a:xfrm>
            <a:off x="6786141" y="5341920"/>
            <a:ext cx="847715" cy="891399"/>
            <a:chOff x="4124" y="2480"/>
            <a:chExt cx="408" cy="251"/>
          </a:xfrm>
        </p:grpSpPr>
        <p:sp>
          <p:nvSpPr>
            <p:cNvPr id="34" name="Google Shape;332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33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34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35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36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9" name="Google Shape;337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" name="Google Shape;338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" name="Google Shape;339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Google Shape;340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264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60</a:t>
            </a:fld>
            <a:endParaRPr/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3"/>
            <a:ext cx="8839200" cy="144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br>
              <a:rPr lang="en-US" sz="3600" dirty="0"/>
            </a:br>
            <a:r>
              <a:rPr lang="en-US" sz="3600" dirty="0"/>
              <a:t>Lesson 2</a:t>
            </a:r>
            <a:br>
              <a:rPr lang="en-US" sz="3600" dirty="0"/>
            </a:b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6" y="142883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491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61</a:t>
            </a:fld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/>
          </p:nvPr>
        </p:nvSpPr>
        <p:spPr>
          <a:xfrm>
            <a:off x="1524000" y="115888"/>
            <a:ext cx="91440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200" dirty="0"/>
              <a:t>Decision tree learning: an illustrative example</a:t>
            </a:r>
            <a:endParaRPr sz="3200" dirty="0"/>
          </a:p>
        </p:txBody>
      </p:sp>
      <p:graphicFrame>
        <p:nvGraphicFramePr>
          <p:cNvPr id="386" name="Google Shape;386;p19"/>
          <p:cNvGraphicFramePr/>
          <p:nvPr/>
        </p:nvGraphicFramePr>
        <p:xfrm>
          <a:off x="1774826" y="1268413"/>
          <a:ext cx="4033837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r:id="rId4" imgW="4033837" imgH="2497137" progId="Excel.Sheet.8">
                  <p:embed/>
                </p:oleObj>
              </mc:Choice>
              <mc:Fallback>
                <p:oleObj r:id="rId4" imgW="4033837" imgH="249713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774826" y="1268413"/>
                        <a:ext cx="4033837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" name="Google Shape;387;p19"/>
          <p:cNvSpPr/>
          <p:nvPr/>
        </p:nvSpPr>
        <p:spPr>
          <a:xfrm rot="-5400000">
            <a:off x="6557962" y="1244600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8" name="Google Shape;388;p19"/>
          <p:cNvSpPr txBox="1"/>
          <p:nvPr/>
        </p:nvSpPr>
        <p:spPr>
          <a:xfrm>
            <a:off x="6024550" y="208280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dirty="0"/>
              <a:t>Machine learning</a:t>
            </a:r>
            <a:endParaRPr dirty="0"/>
          </a:p>
        </p:txBody>
      </p:sp>
      <p:pic>
        <p:nvPicPr>
          <p:cNvPr id="389" name="Google Shape;38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8437" y="3863976"/>
            <a:ext cx="6659562" cy="299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138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212D3-0052-4159-89BE-0627C96084D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00013"/>
            <a:ext cx="9144000" cy="1143001"/>
          </a:xfrm>
        </p:spPr>
        <p:txBody>
          <a:bodyPr/>
          <a:lstStyle/>
          <a:p>
            <a:r>
              <a:rPr lang="en-US" altLang="en-US" sz="3600" dirty="0"/>
              <a:t>Predictive DM task: Basic notions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2150" y="1042988"/>
            <a:ext cx="8077200" cy="3657600"/>
          </a:xfrm>
          <a:noFill/>
        </p:spPr>
        <p:txBody>
          <a:bodyPr/>
          <a:lstStyle/>
          <a:p>
            <a:r>
              <a:rPr lang="en-US" altLang="en-US" dirty="0"/>
              <a:t>Data are objects, characterized with attributes A</a:t>
            </a:r>
            <a:r>
              <a:rPr lang="en-US" baseline="-25000" dirty="0"/>
              <a:t>i</a:t>
            </a:r>
            <a:r>
              <a:rPr lang="en-US" altLang="en-US" dirty="0"/>
              <a:t> and class-labels </a:t>
            </a:r>
            <a:r>
              <a:rPr lang="en-US" altLang="en-US" dirty="0" err="1"/>
              <a:t>C</a:t>
            </a:r>
            <a:r>
              <a:rPr lang="en-US" baseline="-25000" dirty="0" err="1"/>
              <a:t>j</a:t>
            </a:r>
            <a:endParaRPr lang="en-US" altLang="en-US" dirty="0"/>
          </a:p>
          <a:p>
            <a:r>
              <a:rPr lang="en-US" altLang="en-US" dirty="0"/>
              <a:t>Objects (data instances, training examples)  are described with attribute values</a:t>
            </a:r>
          </a:p>
          <a:p>
            <a:r>
              <a:rPr lang="en-US" altLang="en-US" dirty="0"/>
              <a:t>Attributes can be discrete, nominal or numeric</a:t>
            </a:r>
          </a:p>
          <a:p>
            <a:r>
              <a:rPr lang="en-US" altLang="en-US" dirty="0"/>
              <a:t>Classes can be discrete (binary classification) or nominal (multi-class learning) or numeric (regression)</a:t>
            </a:r>
          </a:p>
          <a:p>
            <a:r>
              <a:rPr lang="en-US" altLang="en-US" dirty="0"/>
              <a:t>Classification learning task is to induce a model capable to predict the class-label for a new (unclassified) instance</a:t>
            </a:r>
          </a:p>
        </p:txBody>
      </p:sp>
    </p:spTree>
    <p:extLst>
      <p:ext uri="{BB962C8B-B14F-4D97-AF65-F5344CB8AC3E}">
        <p14:creationId xmlns:p14="http://schemas.microsoft.com/office/powerpoint/2010/main" val="6972099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0A7D56-8D89-4076-9EE7-BF7F985195A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320"/>
            <a:ext cx="9144000" cy="80100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TDIDT - Decision tree learning algorithm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6870" y="1377063"/>
            <a:ext cx="9041130" cy="4795482"/>
          </a:xfrm>
        </p:spPr>
        <p:txBody>
          <a:bodyPr/>
          <a:lstStyle/>
          <a:p>
            <a:pPr marL="114300" indent="0">
              <a:buNone/>
            </a:pPr>
            <a:r>
              <a:rPr lang="en-US" altLang="en-US" sz="2400" dirty="0"/>
              <a:t>Elementary decision tree learning algorithm ID3 (Quinlan 1979)</a:t>
            </a:r>
          </a:p>
          <a:p>
            <a:pPr marL="114300" indent="0">
              <a:buNone/>
            </a:pPr>
            <a:endParaRPr lang="en-US" altLang="en-US" sz="2400" dirty="0"/>
          </a:p>
          <a:p>
            <a:pPr lvl="1"/>
            <a:r>
              <a:rPr lang="en-US" altLang="en-US" dirty="0"/>
              <a:t>create the root node of the tree</a:t>
            </a:r>
          </a:p>
          <a:p>
            <a:pPr lvl="1"/>
            <a:r>
              <a:rPr lang="en-US" altLang="en-US" dirty="0"/>
              <a:t>if all examples from S belong to the same class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endParaRPr lang="en-US" altLang="en-US" dirty="0"/>
          </a:p>
          <a:p>
            <a:pPr marL="1162050" lvl="2"/>
            <a:r>
              <a:rPr lang="en-US" altLang="en-US" sz="2400" dirty="0"/>
              <a:t>then label the root with </a:t>
            </a:r>
            <a:r>
              <a:rPr lang="en-US" sz="2400" dirty="0" err="1"/>
              <a:t>C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endParaRPr lang="en-US" altLang="en-US" sz="2400" dirty="0"/>
          </a:p>
          <a:p>
            <a:pPr lvl="1"/>
            <a:r>
              <a:rPr lang="en-US" altLang="en-US" dirty="0"/>
              <a:t>else</a:t>
            </a:r>
          </a:p>
          <a:p>
            <a:pPr marL="1162050" lvl="2"/>
            <a:r>
              <a:rPr lang="en-US" altLang="en-US" sz="2400" dirty="0"/>
              <a:t>select the ‘most informative’ attribute A with values v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v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  </a:t>
            </a:r>
          </a:p>
          <a:p>
            <a:pPr marL="1162050" lvl="2"/>
            <a:r>
              <a:rPr lang="en-US" altLang="en-US" sz="2400" dirty="0"/>
              <a:t>divide training set S into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 , S</a:t>
            </a:r>
            <a:r>
              <a:rPr lang="en-US" altLang="en-US" sz="2400" baseline="-25000" dirty="0"/>
              <a:t>n</a:t>
            </a:r>
            <a:r>
              <a:rPr lang="en-US" altLang="en-US" sz="2400" dirty="0"/>
              <a:t>  according to values v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v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  </a:t>
            </a:r>
          </a:p>
          <a:p>
            <a:pPr marL="1162050" lvl="2"/>
            <a:r>
              <a:rPr lang="en-US" altLang="en-US" sz="2400" dirty="0"/>
              <a:t>recursively build sub-trees</a:t>
            </a:r>
            <a:br>
              <a:rPr lang="en-US" altLang="en-US" sz="2400" dirty="0"/>
            </a:b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 ,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for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 , S</a:t>
            </a:r>
            <a:r>
              <a:rPr lang="en-US" altLang="en-US" sz="2400" baseline="-25000" dirty="0"/>
              <a:t>n</a:t>
            </a:r>
            <a:r>
              <a:rPr lang="en-US" altLang="en-US" sz="2400" dirty="0"/>
              <a:t> </a:t>
            </a:r>
            <a:endParaRPr lang="en-US" altLang="en-US" sz="2400" b="1" dirty="0"/>
          </a:p>
        </p:txBody>
      </p:sp>
      <p:grpSp>
        <p:nvGrpSpPr>
          <p:cNvPr id="84997" name="Group 16"/>
          <p:cNvGrpSpPr>
            <a:grpSpLocks/>
          </p:cNvGrpSpPr>
          <p:nvPr/>
        </p:nvGrpSpPr>
        <p:grpSpPr bwMode="auto">
          <a:xfrm>
            <a:off x="7984810" y="5198744"/>
            <a:ext cx="1909763" cy="1590676"/>
            <a:chOff x="4077" y="3312"/>
            <a:chExt cx="1203" cy="912"/>
          </a:xfrm>
        </p:grpSpPr>
        <p:sp>
          <p:nvSpPr>
            <p:cNvPr id="84998" name="Freeform 5"/>
            <p:cNvSpPr>
              <a:spLocks/>
            </p:cNvSpPr>
            <p:nvPr/>
          </p:nvSpPr>
          <p:spPr bwMode="auto">
            <a:xfrm>
              <a:off x="4077" y="3831"/>
              <a:ext cx="408" cy="384"/>
            </a:xfrm>
            <a:custGeom>
              <a:avLst/>
              <a:gdLst>
                <a:gd name="T0" fmla="*/ 9828 w 336"/>
                <a:gd name="T1" fmla="*/ 177 h 392"/>
                <a:gd name="T2" fmla="*/ 68954 w 336"/>
                <a:gd name="T3" fmla="*/ 0 h 392"/>
                <a:gd name="T4" fmla="*/ 128468 w 336"/>
                <a:gd name="T5" fmla="*/ 177 h 392"/>
                <a:gd name="T6" fmla="*/ 9828 w 336"/>
                <a:gd name="T7" fmla="*/ 177 h 3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92">
                  <a:moveTo>
                    <a:pt x="24" y="336"/>
                  </a:moveTo>
                  <a:cubicBezTo>
                    <a:pt x="0" y="280"/>
                    <a:pt x="120" y="0"/>
                    <a:pt x="168" y="0"/>
                  </a:cubicBezTo>
                  <a:cubicBezTo>
                    <a:pt x="216" y="0"/>
                    <a:pt x="336" y="280"/>
                    <a:pt x="312" y="336"/>
                  </a:cubicBezTo>
                  <a:cubicBezTo>
                    <a:pt x="288" y="392"/>
                    <a:pt x="48" y="392"/>
                    <a:pt x="24" y="33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4999" name="Freeform 6"/>
            <p:cNvSpPr>
              <a:spLocks/>
            </p:cNvSpPr>
            <p:nvPr/>
          </p:nvSpPr>
          <p:spPr bwMode="auto">
            <a:xfrm>
              <a:off x="4872" y="3840"/>
              <a:ext cx="408" cy="384"/>
            </a:xfrm>
            <a:custGeom>
              <a:avLst/>
              <a:gdLst>
                <a:gd name="T0" fmla="*/ 9828 w 336"/>
                <a:gd name="T1" fmla="*/ 177 h 392"/>
                <a:gd name="T2" fmla="*/ 68954 w 336"/>
                <a:gd name="T3" fmla="*/ 0 h 392"/>
                <a:gd name="T4" fmla="*/ 128468 w 336"/>
                <a:gd name="T5" fmla="*/ 177 h 392"/>
                <a:gd name="T6" fmla="*/ 9828 w 336"/>
                <a:gd name="T7" fmla="*/ 177 h 3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92">
                  <a:moveTo>
                    <a:pt x="24" y="336"/>
                  </a:moveTo>
                  <a:cubicBezTo>
                    <a:pt x="0" y="280"/>
                    <a:pt x="120" y="0"/>
                    <a:pt x="168" y="0"/>
                  </a:cubicBezTo>
                  <a:cubicBezTo>
                    <a:pt x="216" y="0"/>
                    <a:pt x="336" y="280"/>
                    <a:pt x="312" y="336"/>
                  </a:cubicBezTo>
                  <a:cubicBezTo>
                    <a:pt x="288" y="392"/>
                    <a:pt x="48" y="392"/>
                    <a:pt x="24" y="33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5000" name="Oval 4"/>
            <p:cNvSpPr>
              <a:spLocks noChangeArrowheads="1"/>
            </p:cNvSpPr>
            <p:nvPr/>
          </p:nvSpPr>
          <p:spPr bwMode="auto">
            <a:xfrm>
              <a:off x="4488" y="3312"/>
              <a:ext cx="240" cy="2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85001" name="Line 7"/>
            <p:cNvSpPr>
              <a:spLocks noChangeShapeType="1"/>
            </p:cNvSpPr>
            <p:nvPr/>
          </p:nvSpPr>
          <p:spPr bwMode="auto">
            <a:xfrm flipH="1">
              <a:off x="4322" y="3552"/>
              <a:ext cx="21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5002" name="Line 8"/>
            <p:cNvSpPr>
              <a:spLocks noChangeShapeType="1"/>
            </p:cNvSpPr>
            <p:nvPr/>
          </p:nvSpPr>
          <p:spPr bwMode="auto">
            <a:xfrm>
              <a:off x="4680" y="3552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5003" name="Text Box 9"/>
            <p:cNvSpPr txBox="1">
              <a:spLocks noChangeArrowheads="1"/>
            </p:cNvSpPr>
            <p:nvPr/>
          </p:nvSpPr>
          <p:spPr bwMode="auto">
            <a:xfrm>
              <a:off x="4465" y="3639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...</a:t>
              </a:r>
            </a:p>
          </p:txBody>
        </p:sp>
        <p:sp>
          <p:nvSpPr>
            <p:cNvPr id="85004" name="Text Box 10"/>
            <p:cNvSpPr txBox="1">
              <a:spLocks noChangeArrowheads="1"/>
            </p:cNvSpPr>
            <p:nvPr/>
          </p:nvSpPr>
          <p:spPr bwMode="auto">
            <a:xfrm>
              <a:off x="4513" y="3975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...</a:t>
              </a:r>
            </a:p>
          </p:txBody>
        </p:sp>
        <p:sp>
          <p:nvSpPr>
            <p:cNvPr id="85005" name="Text Box 11"/>
            <p:cNvSpPr txBox="1">
              <a:spLocks noChangeArrowheads="1"/>
            </p:cNvSpPr>
            <p:nvPr/>
          </p:nvSpPr>
          <p:spPr bwMode="auto">
            <a:xfrm>
              <a:off x="4211" y="3946"/>
              <a:ext cx="2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/>
                <a:t>T</a:t>
              </a:r>
              <a:r>
                <a:rPr lang="en-US" altLang="en-US" sz="1800" baseline="-25000" dirty="0"/>
                <a:t>1</a:t>
              </a:r>
              <a:endParaRPr lang="en-US" altLang="en-US" sz="1800" dirty="0"/>
            </a:p>
          </p:txBody>
        </p:sp>
        <p:sp>
          <p:nvSpPr>
            <p:cNvPr id="85006" name="Text Box 12"/>
            <p:cNvSpPr txBox="1">
              <a:spLocks noChangeArrowheads="1"/>
            </p:cNvSpPr>
            <p:nvPr/>
          </p:nvSpPr>
          <p:spPr bwMode="auto">
            <a:xfrm>
              <a:off x="4930" y="3946"/>
              <a:ext cx="2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/>
                <a:t>T</a:t>
              </a:r>
              <a:r>
                <a:rPr lang="en-US" altLang="en-US" sz="1800" baseline="-25000" dirty="0" err="1"/>
                <a:t>n</a:t>
              </a:r>
              <a:endParaRPr lang="en-US" altLang="en-US" sz="1800" dirty="0"/>
            </a:p>
          </p:txBody>
        </p:sp>
        <p:sp>
          <p:nvSpPr>
            <p:cNvPr id="85007" name="Text Box 13"/>
            <p:cNvSpPr txBox="1">
              <a:spLocks noChangeArrowheads="1"/>
            </p:cNvSpPr>
            <p:nvPr/>
          </p:nvSpPr>
          <p:spPr bwMode="auto">
            <a:xfrm>
              <a:off x="4826" y="3514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/>
                <a:t>v</a:t>
              </a:r>
              <a:r>
                <a:rPr lang="en-US" altLang="en-US" sz="1800" baseline="-25000" dirty="0" err="1"/>
                <a:t>n</a:t>
              </a:r>
              <a:endParaRPr lang="en-US" altLang="en-US" sz="1800" dirty="0"/>
            </a:p>
          </p:txBody>
        </p:sp>
        <p:sp>
          <p:nvSpPr>
            <p:cNvPr id="85008" name="Text Box 14"/>
            <p:cNvSpPr txBox="1">
              <a:spLocks noChangeArrowheads="1"/>
            </p:cNvSpPr>
            <p:nvPr/>
          </p:nvSpPr>
          <p:spPr bwMode="auto">
            <a:xfrm>
              <a:off x="4245" y="3562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/>
                <a:t>v</a:t>
              </a:r>
              <a:r>
                <a:rPr lang="en-US" altLang="en-US" sz="1800" baseline="-25000" dirty="0"/>
                <a:t>1</a:t>
              </a:r>
              <a:endParaRPr lang="en-US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8613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B79369-4262-48AB-83C2-5B985AA04E9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1"/>
            <a:ext cx="9144000" cy="595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Decision tree search heuristics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Central choice in decision tree algorithms: Which attribute to test at each node in the tree ? The attribute that is most useful for classifying examples.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Define a statistical property, called </a:t>
            </a:r>
            <a:r>
              <a:rPr lang="en-US" altLang="en-US" b="1"/>
              <a:t>information gain</a:t>
            </a:r>
            <a:r>
              <a:rPr lang="en-US" altLang="en-US"/>
              <a:t>, measuring how well a given attribute separates the training examples w.r.t their target classification.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First define a measure commonly used in information theory, called </a:t>
            </a:r>
            <a:r>
              <a:rPr lang="en-US" altLang="en-US" b="1"/>
              <a:t>entropy</a:t>
            </a:r>
            <a:r>
              <a:rPr lang="en-US" altLang="en-US"/>
              <a:t>, to characterize the (im)purity of an arbitrary collection of examples.</a:t>
            </a:r>
          </a:p>
        </p:txBody>
      </p:sp>
    </p:spTree>
    <p:extLst>
      <p:ext uri="{BB962C8B-B14F-4D97-AF65-F5344CB8AC3E}">
        <p14:creationId xmlns:p14="http://schemas.microsoft.com/office/powerpoint/2010/main" val="2521298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65</a:t>
            </a:fld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Entropy</a:t>
            </a:r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body" idx="1"/>
          </p:nvPr>
        </p:nvSpPr>
        <p:spPr>
          <a:xfrm>
            <a:off x="1524000" y="1106488"/>
            <a:ext cx="9144000" cy="156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b="1" dirty="0"/>
              <a:t>Entropy</a:t>
            </a:r>
            <a:r>
              <a:rPr lang="en-US" dirty="0"/>
              <a:t> </a:t>
            </a:r>
            <a:r>
              <a:rPr lang="en-US" b="1" dirty="0"/>
              <a:t>E(S)</a:t>
            </a:r>
            <a:r>
              <a:rPr lang="en-US" dirty="0"/>
              <a:t> – measure of impurity of training set S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In concept learning (</a:t>
            </a:r>
            <a:r>
              <a:rPr lang="en-US" b="1" dirty="0"/>
              <a:t>binary classification</a:t>
            </a:r>
            <a:r>
              <a:rPr lang="en-US" dirty="0"/>
              <a:t>) problems, with training set S labeled by two classes C</a:t>
            </a:r>
            <a:r>
              <a:rPr lang="en-US" baseline="-25000" dirty="0"/>
              <a:t>+</a:t>
            </a:r>
            <a:r>
              <a:rPr lang="en-US" dirty="0"/>
              <a:t> and C</a:t>
            </a:r>
            <a:r>
              <a:rPr lang="en-US" baseline="-25000" dirty="0"/>
              <a:t>- </a:t>
            </a:r>
          </a:p>
          <a:p>
            <a:pPr marL="800100" lvl="1" indent="-342900">
              <a:lnSpc>
                <a:spcPct val="90000"/>
              </a:lnSpc>
            </a:pPr>
            <a:endParaRPr lang="en-US" dirty="0"/>
          </a:p>
          <a:p>
            <a:pPr marL="800100" lvl="1" indent="-342900">
              <a:lnSpc>
                <a:spcPct val="90000"/>
              </a:lnSpc>
            </a:pPr>
            <a:endParaRPr lang="en-US" dirty="0"/>
          </a:p>
          <a:p>
            <a:pPr marL="800100" lvl="1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In </a:t>
            </a:r>
            <a:r>
              <a:rPr lang="en-US" b="1" dirty="0"/>
              <a:t>multi-class </a:t>
            </a:r>
            <a:r>
              <a:rPr lang="en-US" dirty="0"/>
              <a:t>learning problems, with training set S labeled by N classes C</a:t>
            </a:r>
            <a:r>
              <a:rPr lang="en-US" baseline="-25000" dirty="0"/>
              <a:t>1</a:t>
            </a:r>
            <a:r>
              <a:rPr lang="en-US" dirty="0"/>
              <a:t>,C</a:t>
            </a:r>
            <a:r>
              <a:rPr lang="en-US" baseline="-25000" dirty="0"/>
              <a:t>2</a:t>
            </a:r>
            <a:r>
              <a:rPr lang="en-US" dirty="0"/>
              <a:t>...,C</a:t>
            </a:r>
            <a:r>
              <a:rPr lang="en-US" baseline="-25000" dirty="0"/>
              <a:t>N</a:t>
            </a:r>
          </a:p>
          <a:p>
            <a:pPr marL="0" indent="0">
              <a:lnSpc>
                <a:spcPct val="90000"/>
              </a:lnSpc>
              <a:buNone/>
            </a:pPr>
            <a:endParaRPr dirty="0"/>
          </a:p>
        </p:txBody>
      </p:sp>
      <p:pic>
        <p:nvPicPr>
          <p:cNvPr id="463" name="Google Shape;4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868" y="5183822"/>
            <a:ext cx="36560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"/>
          <p:cNvSpPr txBox="1">
            <a:spLocks noGrp="1"/>
          </p:cNvSpPr>
          <p:nvPr>
            <p:ph type="body" idx="1"/>
          </p:nvPr>
        </p:nvSpPr>
        <p:spPr>
          <a:xfrm>
            <a:off x="6389370" y="5260022"/>
            <a:ext cx="419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800"/>
              <a:buNone/>
            </a:pPr>
            <a:r>
              <a:rPr lang="en-US" sz="1800" b="1" dirty="0"/>
              <a:t>    p</a:t>
            </a:r>
            <a:r>
              <a:rPr lang="en-US" sz="1800" b="1" baseline="-25000" dirty="0"/>
              <a:t>c</a:t>
            </a:r>
            <a:r>
              <a:rPr lang="en-US" sz="1800" dirty="0"/>
              <a:t> - prior probability of class </a:t>
            </a:r>
            <a:r>
              <a:rPr lang="en-US" sz="1800" b="1" dirty="0"/>
              <a:t>C</a:t>
            </a:r>
            <a:r>
              <a:rPr lang="en-US" sz="1800" b="1" baseline="-25000" dirty="0"/>
              <a:t>c </a:t>
            </a:r>
            <a:r>
              <a:rPr lang="en-US" sz="1800" dirty="0"/>
              <a:t>(relative frequency of </a:t>
            </a:r>
            <a:r>
              <a:rPr lang="en-US" sz="1800" b="1" dirty="0"/>
              <a:t>C</a:t>
            </a:r>
            <a:r>
              <a:rPr lang="en-US" sz="1800" b="1" baseline="-25000" dirty="0"/>
              <a:t>c</a:t>
            </a:r>
            <a:r>
              <a:rPr lang="en-US" sz="1800" dirty="0"/>
              <a:t> in </a:t>
            </a:r>
            <a:r>
              <a:rPr lang="en-US" sz="1800" b="1" dirty="0"/>
              <a:t>S</a:t>
            </a:r>
            <a:r>
              <a:rPr lang="en-US" sz="1800" dirty="0"/>
              <a:t>)</a:t>
            </a:r>
            <a:endParaRPr dirty="0"/>
          </a:p>
        </p:txBody>
      </p:sp>
      <p:sp>
        <p:nvSpPr>
          <p:cNvPr id="466" name="Google Shape;466;p9"/>
          <p:cNvSpPr txBox="1"/>
          <p:nvPr/>
        </p:nvSpPr>
        <p:spPr>
          <a:xfrm>
            <a:off x="2112646" y="2971015"/>
            <a:ext cx="4276725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30000"/>
              </a:lnSpc>
              <a:buClr>
                <a:schemeClr val="dk1"/>
              </a:buClr>
              <a:buSzPts val="2800"/>
            </a:pP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E(S)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-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lang="en-US" sz="2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lang="en-US" sz="2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1" name="Google Shape;464;p9"/>
          <p:cNvSpPr txBox="1">
            <a:spLocks noGrp="1"/>
          </p:cNvSpPr>
          <p:nvPr>
            <p:ph type="body" idx="1"/>
          </p:nvPr>
        </p:nvSpPr>
        <p:spPr>
          <a:xfrm>
            <a:off x="6477000" y="2956560"/>
            <a:ext cx="4191000" cy="96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800"/>
              <a:buNone/>
            </a:pPr>
            <a:r>
              <a:rPr lang="en-US" sz="1800" b="1" dirty="0"/>
              <a:t>    p</a:t>
            </a:r>
            <a:r>
              <a:rPr lang="en-US" sz="1800" b="1" baseline="-25000" dirty="0"/>
              <a:t>+</a:t>
            </a:r>
            <a:r>
              <a:rPr lang="en-US" sz="1800" dirty="0"/>
              <a:t> - prior probability of class </a:t>
            </a:r>
            <a:r>
              <a:rPr lang="en-US" sz="1800" b="1" dirty="0"/>
              <a:t>C</a:t>
            </a:r>
            <a:r>
              <a:rPr lang="en-US" sz="1800" b="1" baseline="-25000" dirty="0"/>
              <a:t>+ </a:t>
            </a:r>
            <a:r>
              <a:rPr lang="en-US" sz="1800" dirty="0"/>
              <a:t>(relative frequency of </a:t>
            </a:r>
            <a:r>
              <a:rPr lang="en-US" sz="1800" b="1" dirty="0"/>
              <a:t>C</a:t>
            </a:r>
            <a:r>
              <a:rPr lang="en-US" sz="1800" b="1" baseline="-25000" dirty="0"/>
              <a:t>+</a:t>
            </a:r>
            <a:r>
              <a:rPr lang="en-US" sz="1800" dirty="0"/>
              <a:t> in </a:t>
            </a:r>
            <a:r>
              <a:rPr lang="en-US" sz="1800" b="1" dirty="0"/>
              <a:t>S</a:t>
            </a:r>
            <a:r>
              <a:rPr lang="en-US" sz="1800" dirty="0"/>
              <a:t>)</a:t>
            </a:r>
          </a:p>
          <a:p>
            <a:pPr marL="342900" indent="-342900">
              <a:spcBef>
                <a:spcPts val="0"/>
              </a:spcBef>
              <a:buSzPts val="1800"/>
              <a:buNone/>
            </a:pPr>
            <a:r>
              <a:rPr lang="en-US" sz="1800" b="1" dirty="0"/>
              <a:t>    p</a:t>
            </a:r>
            <a:r>
              <a:rPr lang="en-US" sz="1800" b="1" baseline="-25000" dirty="0"/>
              <a:t>-</a:t>
            </a:r>
            <a:r>
              <a:rPr lang="en-US" sz="1800" dirty="0"/>
              <a:t> - prior probability of class </a:t>
            </a:r>
            <a:r>
              <a:rPr lang="en-US" sz="1800" b="1" dirty="0"/>
              <a:t>C</a:t>
            </a:r>
            <a:r>
              <a:rPr lang="en-US" sz="1800" b="1" baseline="-25000" dirty="0"/>
              <a:t>-</a:t>
            </a:r>
            <a:r>
              <a:rPr lang="en-US" sz="1800" b="1" dirty="0"/>
              <a:t> 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530885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66</a:t>
            </a:fld>
            <a:endParaRPr/>
          </a:p>
        </p:txBody>
      </p:sp>
      <p:sp>
        <p:nvSpPr>
          <p:cNvPr id="473" name="Google Shape;473;p10"/>
          <p:cNvSpPr txBox="1">
            <a:spLocks noGrp="1"/>
          </p:cNvSpPr>
          <p:nvPr>
            <p:ph type="title"/>
          </p:nvPr>
        </p:nvSpPr>
        <p:spPr>
          <a:xfrm>
            <a:off x="1631950" y="-19050"/>
            <a:ext cx="8839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30000"/>
              </a:lnSpc>
              <a:buClr>
                <a:srgbClr val="000099"/>
              </a:buClr>
              <a:buSzPts val="3200"/>
            </a:pPr>
            <a:r>
              <a:rPr lang="en-US" sz="3200"/>
              <a:t>Entropy</a:t>
            </a:r>
            <a:endParaRPr/>
          </a:p>
        </p:txBody>
      </p:sp>
      <p:sp>
        <p:nvSpPr>
          <p:cNvPr id="474" name="Google Shape;474;p10"/>
          <p:cNvSpPr txBox="1">
            <a:spLocks noGrp="1"/>
          </p:cNvSpPr>
          <p:nvPr>
            <p:ph type="body" idx="1"/>
          </p:nvPr>
        </p:nvSpPr>
        <p:spPr>
          <a:xfrm>
            <a:off x="2209800" y="1143000"/>
            <a:ext cx="7924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SzPts val="2400"/>
            </a:pPr>
            <a:r>
              <a:rPr lang="en-US" sz="2400"/>
              <a:t>E(S) = - p</a:t>
            </a:r>
            <a:r>
              <a:rPr lang="en-US" sz="2400" baseline="-25000"/>
              <a:t>+ </a:t>
            </a:r>
            <a:r>
              <a:rPr lang="en-US" sz="2400"/>
              <a:t>log</a:t>
            </a:r>
            <a:r>
              <a:rPr lang="en-US" sz="2400" baseline="-25000"/>
              <a:t>2</a:t>
            </a:r>
            <a:r>
              <a:rPr lang="en-US" sz="2400"/>
              <a:t>p</a:t>
            </a:r>
            <a:r>
              <a:rPr lang="en-US" sz="2400" baseline="-25000"/>
              <a:t>+ </a:t>
            </a:r>
            <a:r>
              <a:rPr lang="en-US" sz="2400"/>
              <a:t>- p</a:t>
            </a:r>
            <a:r>
              <a:rPr lang="en-US" sz="2400" baseline="-25000"/>
              <a:t>- </a:t>
            </a:r>
            <a:r>
              <a:rPr lang="en-US" sz="2400"/>
              <a:t>log</a:t>
            </a:r>
            <a:r>
              <a:rPr lang="en-US" sz="2400" baseline="-25000"/>
              <a:t>2</a:t>
            </a:r>
            <a:r>
              <a:rPr lang="en-US" sz="2400"/>
              <a:t>p</a:t>
            </a:r>
            <a:r>
              <a:rPr lang="en-US" sz="2400" baseline="-25000"/>
              <a:t>- </a:t>
            </a:r>
            <a:endParaRPr/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/>
              <a:t>The entropy function relative to a Boolean classification, as the proportion </a:t>
            </a:r>
            <a:r>
              <a:rPr lang="en-US" sz="2400" b="1"/>
              <a:t>p</a:t>
            </a:r>
            <a:r>
              <a:rPr lang="en-US" sz="2400" b="1" baseline="-25000"/>
              <a:t>+</a:t>
            </a:r>
            <a:r>
              <a:rPr lang="en-US" sz="2400"/>
              <a:t> of positive examples varies between 0  and 1</a:t>
            </a:r>
            <a:endParaRPr/>
          </a:p>
        </p:txBody>
      </p:sp>
      <p:graphicFrame>
        <p:nvGraphicFramePr>
          <p:cNvPr id="475" name="Google Shape;475;p10"/>
          <p:cNvGraphicFramePr/>
          <p:nvPr/>
        </p:nvGraphicFramePr>
        <p:xfrm>
          <a:off x="2743200" y="2971801"/>
          <a:ext cx="61722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r:id="rId4" imgW="6172200" imgH="3786187" progId="Excel.Sheet.8">
                  <p:embed/>
                </p:oleObj>
              </mc:Choice>
              <mc:Fallback>
                <p:oleObj r:id="rId4" imgW="6172200" imgH="37861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743200" y="2971801"/>
                        <a:ext cx="6172200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609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5563C3-BA29-4E1D-9666-C6D26FA1F6BD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Entropy – why ?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8686800" cy="4953000"/>
          </a:xfrm>
        </p:spPr>
        <p:txBody>
          <a:bodyPr/>
          <a:lstStyle/>
          <a:p>
            <a:r>
              <a:rPr lang="en-US" altLang="en-US" b="1" dirty="0"/>
              <a:t>Entropy</a:t>
            </a:r>
            <a:r>
              <a:rPr lang="en-US" altLang="en-US" dirty="0"/>
              <a:t> </a:t>
            </a:r>
            <a:r>
              <a:rPr lang="en-US" altLang="en-US" b="1" dirty="0"/>
              <a:t>E(S)</a:t>
            </a:r>
            <a:r>
              <a:rPr lang="en-US" altLang="en-US" dirty="0"/>
              <a:t> </a:t>
            </a:r>
            <a:r>
              <a:rPr lang="en-US" altLang="en-US" b="1" dirty="0"/>
              <a:t>= </a:t>
            </a:r>
            <a:r>
              <a:rPr lang="en-US" altLang="en-US" dirty="0"/>
              <a:t>expected amount of information (in bits) needed to assign a class to a randomly drawn object in S (under the optimal, shortest-length code)</a:t>
            </a:r>
          </a:p>
          <a:p>
            <a:r>
              <a:rPr lang="en-US" altLang="en-US" dirty="0"/>
              <a:t>Why ?</a:t>
            </a:r>
          </a:p>
          <a:p>
            <a:r>
              <a:rPr lang="en-US" altLang="en-US" dirty="0"/>
              <a:t>Information theory: optimal length code assigns    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/>
              <a:t> bits to a message having probability p</a:t>
            </a:r>
          </a:p>
          <a:p>
            <a:r>
              <a:rPr lang="en-US" altLang="en-US" dirty="0"/>
              <a:t>So, in binary classification problems, the expected number of bits to encode + or – of a random member of S is: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2057400" y="5788807"/>
            <a:ext cx="8610600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+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 = -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2209800" y="5181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2947687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633753-1284-4A94-8FF1-20487A8E47C0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1125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Binary classification problem: </a:t>
            </a:r>
            <a:br>
              <a:rPr lang="en-US" altLang="en-US" sz="3600"/>
            </a:br>
            <a:r>
              <a:rPr lang="en-US" altLang="en-US" sz="3600"/>
              <a:t>Survey data</a:t>
            </a: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endParaRPr lang="en-GB" altLang="en-US" sz="2400"/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4090988"/>
            <a:ext cx="63214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66813"/>
            <a:ext cx="51847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03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B5FB5D-76C4-40B5-90F9-B29AE78EC27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839200" cy="68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Entropy – example calculation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Training set S: 14 examples (9 pos., 5 neg.)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Notation: S = [9+, 5-]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E(S) = - p</a:t>
            </a:r>
            <a:r>
              <a:rPr lang="en-US" altLang="en-US" baseline="-25000" dirty="0"/>
              <a:t>+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p</a:t>
            </a:r>
            <a:r>
              <a:rPr lang="en-US" altLang="en-US" baseline="-25000" dirty="0"/>
              <a:t>+ </a:t>
            </a:r>
            <a:r>
              <a:rPr lang="en-US" altLang="en-US" dirty="0"/>
              <a:t>- p</a:t>
            </a:r>
            <a:r>
              <a:rPr lang="en-US" altLang="en-US" baseline="-25000" dirty="0"/>
              <a:t>-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p</a:t>
            </a:r>
            <a:r>
              <a:rPr lang="en-US" altLang="en-US" baseline="-25000" dirty="0"/>
              <a:t>-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Computing entropy, if probability is estimated by relative frequency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aseline="-25000" dirty="0"/>
          </a:p>
          <a:p>
            <a:pPr>
              <a:lnSpc>
                <a:spcPct val="130000"/>
              </a:lnSpc>
            </a:pPr>
            <a:endParaRPr lang="en-US" altLang="en-US" dirty="0"/>
          </a:p>
          <a:p>
            <a:pPr>
              <a:lnSpc>
                <a:spcPct val="130000"/>
              </a:lnSpc>
            </a:pPr>
            <a:r>
              <a:rPr lang="en-US" altLang="en-US" dirty="0"/>
              <a:t>E([9+,5-]) = - (9/14)</a:t>
            </a:r>
            <a:r>
              <a:rPr lang="en-US" altLang="en-US" baseline="-25000" dirty="0"/>
              <a:t>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(9/14)</a:t>
            </a:r>
            <a:r>
              <a:rPr lang="en-US" altLang="en-US" baseline="-25000" dirty="0"/>
              <a:t> </a:t>
            </a:r>
            <a:r>
              <a:rPr lang="en-US" altLang="en-US" dirty="0"/>
              <a:t>- (5/14)</a:t>
            </a:r>
            <a:r>
              <a:rPr lang="en-US" altLang="en-US" baseline="-25000" dirty="0"/>
              <a:t>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(5/14)        = 0.940 </a:t>
            </a:r>
          </a:p>
        </p:txBody>
      </p:sp>
      <p:graphicFrame>
        <p:nvGraphicFramePr>
          <p:cNvPr id="91141" name="Object 4"/>
          <p:cNvGraphicFramePr>
            <a:graphicFrameLocks noChangeAspect="1"/>
          </p:cNvGraphicFramePr>
          <p:nvPr/>
        </p:nvGraphicFramePr>
        <p:xfrm>
          <a:off x="3030539" y="4005264"/>
          <a:ext cx="49879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Equation" r:id="rId3" imgW="2705100" imgH="457200" progId="Equation.3">
                  <p:embed/>
                </p:oleObj>
              </mc:Choice>
              <mc:Fallback>
                <p:oleObj name="Equation" r:id="rId3" imgW="270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9" y="4005264"/>
                        <a:ext cx="49879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23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524000" y="967492"/>
            <a:ext cx="91440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Two basic learning settings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Symbolic learning </a:t>
            </a:r>
            <a:r>
              <a:rPr lang="en-US" dirty="0"/>
              <a:t>– inducing explainable predictive models, such as decision trees or classification rules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b="1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b="1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b="1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b="1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Sub-symbolic (neural) learning </a:t>
            </a:r>
            <a:r>
              <a:rPr lang="en-US" dirty="0"/>
              <a:t>– inducing black-box classifiers, such as neural networks</a:t>
            </a:r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5598114" y="2732162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329;p16"/>
          <p:cNvSpPr txBox="1"/>
          <p:nvPr/>
        </p:nvSpPr>
        <p:spPr>
          <a:xfrm>
            <a:off x="5454878" y="3021778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341;p16"/>
          <p:cNvSpPr txBox="1"/>
          <p:nvPr/>
        </p:nvSpPr>
        <p:spPr>
          <a:xfrm>
            <a:off x="5970314" y="2166601"/>
            <a:ext cx="2364970" cy="24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  <a:sym typeface="Arial Narrow"/>
              </a:rPr>
              <a:t>Output: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8" name="Google Shape;362;p16"/>
          <p:cNvGraphicFramePr/>
          <p:nvPr>
            <p:extLst/>
          </p:nvPr>
        </p:nvGraphicFramePr>
        <p:xfrm>
          <a:off x="3695700" y="2632192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r:id="rId4" imgW="3732212" imgH="2351087" progId="Excel.Sheet.8">
                  <p:embed/>
                </p:oleObj>
              </mc:Choice>
              <mc:Fallback>
                <p:oleObj r:id="rId4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5700" y="2632192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oogle Shape;36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6790" y="5408768"/>
            <a:ext cx="437029" cy="6058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Google Shape;341;p16"/>
          <p:cNvSpPr txBox="1"/>
          <p:nvPr/>
        </p:nvSpPr>
        <p:spPr>
          <a:xfrm>
            <a:off x="3528204" y="2235828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331;p16"/>
          <p:cNvGrpSpPr/>
          <p:nvPr/>
        </p:nvGrpSpPr>
        <p:grpSpPr>
          <a:xfrm>
            <a:off x="6735837" y="2741809"/>
            <a:ext cx="847715" cy="891399"/>
            <a:chOff x="4124" y="2480"/>
            <a:chExt cx="408" cy="251"/>
          </a:xfrm>
        </p:grpSpPr>
        <p:sp>
          <p:nvSpPr>
            <p:cNvPr id="12" name="Google Shape;332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333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334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335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336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7" name="Google Shape;337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" name="Google Shape;338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" name="Google Shape;339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" name="Google Shape;340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1" name="Google Shape;328;p16"/>
          <p:cNvSpPr/>
          <p:nvPr/>
        </p:nvSpPr>
        <p:spPr>
          <a:xfrm rot="16200000">
            <a:off x="5698559" y="5284872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9;p16"/>
          <p:cNvSpPr txBox="1"/>
          <p:nvPr/>
        </p:nvSpPr>
        <p:spPr>
          <a:xfrm>
            <a:off x="5555323" y="5574488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41;p16"/>
          <p:cNvSpPr txBox="1"/>
          <p:nvPr/>
        </p:nvSpPr>
        <p:spPr>
          <a:xfrm>
            <a:off x="5069036" y="2521050"/>
            <a:ext cx="1630140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t>Symbolic learning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41;p16"/>
          <p:cNvSpPr txBox="1"/>
          <p:nvPr/>
        </p:nvSpPr>
        <p:spPr>
          <a:xfrm>
            <a:off x="4880265" y="5115299"/>
            <a:ext cx="2063344" cy="29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Sub-symbolic learning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77536" y="2936405"/>
            <a:ext cx="246413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Explainable predictive model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78594" y="5496417"/>
            <a:ext cx="1718739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Black-box classifier</a:t>
            </a:r>
          </a:p>
        </p:txBody>
      </p:sp>
      <p:graphicFrame>
        <p:nvGraphicFramePr>
          <p:cNvPr id="27" name="Google Shape;362;p16"/>
          <p:cNvGraphicFramePr/>
          <p:nvPr>
            <p:extLst/>
          </p:nvPr>
        </p:nvGraphicFramePr>
        <p:xfrm>
          <a:off x="3692235" y="5195288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r:id="rId7" imgW="3732212" imgH="2351087" progId="Excel.Sheet.8">
                  <p:embed/>
                </p:oleObj>
              </mc:Choice>
              <mc:Fallback>
                <p:oleObj r:id="rId7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2235" y="5195288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Google Shape;341;p16"/>
          <p:cNvSpPr txBox="1"/>
          <p:nvPr/>
        </p:nvSpPr>
        <p:spPr>
          <a:xfrm>
            <a:off x="3639040" y="4840488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5E9381-A833-45DF-A335-0BB2236CE5E8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Entropy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306514"/>
            <a:ext cx="8584565" cy="12080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400" dirty="0"/>
              <a:t>E(S) = - p</a:t>
            </a:r>
            <a:r>
              <a:rPr lang="en-US" altLang="en-US" sz="2400" baseline="-25000" dirty="0"/>
              <a:t>+</a:t>
            </a:r>
            <a:r>
              <a:rPr lang="en-US" altLang="en-US" sz="2400" dirty="0"/>
              <a:t> 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+</a:t>
            </a:r>
            <a:r>
              <a:rPr lang="en-US" altLang="en-US" sz="2400" dirty="0"/>
              <a:t> - p</a:t>
            </a:r>
            <a:r>
              <a:rPr lang="en-US" altLang="en-US" sz="2400" baseline="-25000" dirty="0"/>
              <a:t>- </a:t>
            </a:r>
            <a:r>
              <a:rPr lang="en-US" altLang="en-US" sz="2400" dirty="0"/>
              <a:t>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-</a:t>
            </a:r>
          </a:p>
          <a:p>
            <a:pPr>
              <a:lnSpc>
                <a:spcPct val="130000"/>
              </a:lnSpc>
            </a:pPr>
            <a:r>
              <a:rPr lang="en-US" altLang="en-US" sz="2400" dirty="0"/>
              <a:t>E([9+,5-]) = - (9/14)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(9/14)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- (5/14)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(5/14) = 0.940 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1774825" y="3168650"/>
            <a:ext cx="1911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Marital status ?</a:t>
            </a:r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5562600" y="2741890"/>
            <a:ext cx="4624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{e1,e2,e6,e7,e9}          [2+, 3-]   E=0.970  </a:t>
            </a:r>
          </a:p>
        </p:txBody>
      </p:sp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5562601" y="3275290"/>
            <a:ext cx="4089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{e3,e5,e10,e11}            [4+, 0-]   E=0</a:t>
            </a:r>
          </a:p>
        </p:txBody>
      </p:sp>
      <p:sp>
        <p:nvSpPr>
          <p:cNvPr id="92168" name="Text Box 7"/>
          <p:cNvSpPr txBox="1">
            <a:spLocks noChangeArrowheads="1"/>
          </p:cNvSpPr>
          <p:nvPr/>
        </p:nvSpPr>
        <p:spPr bwMode="auto">
          <a:xfrm>
            <a:off x="5556250" y="3808414"/>
            <a:ext cx="469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{e4,e8,e12,e13, e14}     [3+, 2-]   E=0.970  </a:t>
            </a:r>
          </a:p>
        </p:txBody>
      </p:sp>
      <p:sp>
        <p:nvSpPr>
          <p:cNvPr id="92169" name="Line 8"/>
          <p:cNvSpPr>
            <a:spLocks noChangeShapeType="1"/>
          </p:cNvSpPr>
          <p:nvPr/>
        </p:nvSpPr>
        <p:spPr bwMode="auto">
          <a:xfrm flipV="1">
            <a:off x="3657600" y="29718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0" name="Line 9"/>
          <p:cNvSpPr>
            <a:spLocks noChangeShapeType="1"/>
          </p:cNvSpPr>
          <p:nvPr/>
        </p:nvSpPr>
        <p:spPr bwMode="auto">
          <a:xfrm>
            <a:off x="3657600" y="335280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1" name="Line 10"/>
          <p:cNvSpPr>
            <a:spLocks noChangeShapeType="1"/>
          </p:cNvSpPr>
          <p:nvPr/>
        </p:nvSpPr>
        <p:spPr bwMode="auto">
          <a:xfrm>
            <a:off x="3657600" y="3352800"/>
            <a:ext cx="1752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4498975" y="2847976"/>
            <a:ext cx="66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single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4429126" y="3228976"/>
            <a:ext cx="842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married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4433889" y="3609976"/>
            <a:ext cx="903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divorced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2652713" y="4768850"/>
            <a:ext cx="79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Sex ?</a:t>
            </a:r>
          </a:p>
        </p:txBody>
      </p:sp>
      <p:sp>
        <p:nvSpPr>
          <p:cNvPr id="92176" name="Text Box 15"/>
          <p:cNvSpPr txBox="1">
            <a:spLocks noChangeArrowheads="1"/>
          </p:cNvSpPr>
          <p:nvPr/>
        </p:nvSpPr>
        <p:spPr bwMode="auto">
          <a:xfrm>
            <a:off x="5562600" y="4343401"/>
            <a:ext cx="2255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[3+, 4-]    E=0.985 </a:t>
            </a:r>
          </a:p>
        </p:txBody>
      </p:sp>
      <p:sp>
        <p:nvSpPr>
          <p:cNvPr id="92177" name="Text Box 16"/>
          <p:cNvSpPr txBox="1">
            <a:spLocks noChangeArrowheads="1"/>
          </p:cNvSpPr>
          <p:nvPr/>
        </p:nvSpPr>
        <p:spPr bwMode="auto">
          <a:xfrm>
            <a:off x="5562601" y="4876801"/>
            <a:ext cx="215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[6+, 1-]    E=0.592</a:t>
            </a:r>
          </a:p>
        </p:txBody>
      </p:sp>
      <p:sp>
        <p:nvSpPr>
          <p:cNvPr id="92178" name="Line 17"/>
          <p:cNvSpPr>
            <a:spLocks noChangeShapeType="1"/>
          </p:cNvSpPr>
          <p:nvPr/>
        </p:nvSpPr>
        <p:spPr bwMode="auto">
          <a:xfrm flipV="1">
            <a:off x="3657600" y="45720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9" name="Line 18"/>
          <p:cNvSpPr>
            <a:spLocks noChangeShapeType="1"/>
          </p:cNvSpPr>
          <p:nvPr/>
        </p:nvSpPr>
        <p:spPr bwMode="auto">
          <a:xfrm>
            <a:off x="3657600" y="495300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>
            <a:off x="4545013" y="4448176"/>
            <a:ext cx="5635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male</a:t>
            </a:r>
          </a:p>
        </p:txBody>
      </p:sp>
      <p:sp>
        <p:nvSpPr>
          <p:cNvPr id="92181" name="Text Box 20"/>
          <p:cNvSpPr txBox="1">
            <a:spLocks noChangeArrowheads="1"/>
          </p:cNvSpPr>
          <p:nvPr/>
        </p:nvSpPr>
        <p:spPr bwMode="auto">
          <a:xfrm>
            <a:off x="4475164" y="4829176"/>
            <a:ext cx="750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female</a:t>
            </a:r>
          </a:p>
        </p:txBody>
      </p:sp>
      <p:sp>
        <p:nvSpPr>
          <p:cNvPr id="92182" name="Text Box 21"/>
          <p:cNvSpPr txBox="1">
            <a:spLocks noChangeArrowheads="1"/>
          </p:cNvSpPr>
          <p:nvPr/>
        </p:nvSpPr>
        <p:spPr bwMode="auto">
          <a:xfrm>
            <a:off x="2112964" y="6064250"/>
            <a:ext cx="1722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Has children ?</a:t>
            </a:r>
          </a:p>
        </p:txBody>
      </p:sp>
      <p:sp>
        <p:nvSpPr>
          <p:cNvPr id="92183" name="Text Box 22"/>
          <p:cNvSpPr txBox="1">
            <a:spLocks noChangeArrowheads="1"/>
          </p:cNvSpPr>
          <p:nvPr/>
        </p:nvSpPr>
        <p:spPr bwMode="auto">
          <a:xfrm>
            <a:off x="5486401" y="5638801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[6+, 2-]    E=0.811  </a:t>
            </a:r>
          </a:p>
        </p:txBody>
      </p:sp>
      <p:sp>
        <p:nvSpPr>
          <p:cNvPr id="92184" name="Text Box 23"/>
          <p:cNvSpPr txBox="1">
            <a:spLocks noChangeArrowheads="1"/>
          </p:cNvSpPr>
          <p:nvPr/>
        </p:nvSpPr>
        <p:spPr bwMode="auto">
          <a:xfrm>
            <a:off x="5486401" y="6172201"/>
            <a:ext cx="2011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[3+, 3-]    E=1.00</a:t>
            </a:r>
          </a:p>
        </p:txBody>
      </p:sp>
      <p:sp>
        <p:nvSpPr>
          <p:cNvPr id="92185" name="Line 24"/>
          <p:cNvSpPr>
            <a:spLocks noChangeShapeType="1"/>
          </p:cNvSpPr>
          <p:nvPr/>
        </p:nvSpPr>
        <p:spPr bwMode="auto">
          <a:xfrm flipV="1">
            <a:off x="3581400" y="58674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6" name="Line 25"/>
          <p:cNvSpPr>
            <a:spLocks noChangeShapeType="1"/>
          </p:cNvSpPr>
          <p:nvPr/>
        </p:nvSpPr>
        <p:spPr bwMode="auto">
          <a:xfrm>
            <a:off x="3581400" y="624840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7" name="Text Box 26"/>
          <p:cNvSpPr txBox="1">
            <a:spLocks noChangeArrowheads="1"/>
          </p:cNvSpPr>
          <p:nvPr/>
        </p:nvSpPr>
        <p:spPr bwMode="auto">
          <a:xfrm>
            <a:off x="4562475" y="5743576"/>
            <a:ext cx="374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92188" name="Text Box 27"/>
          <p:cNvSpPr txBox="1">
            <a:spLocks noChangeArrowheads="1"/>
          </p:cNvSpPr>
          <p:nvPr/>
        </p:nvSpPr>
        <p:spPr bwMode="auto">
          <a:xfrm>
            <a:off x="4541838" y="6124576"/>
            <a:ext cx="463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997876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613005-3EA2-4D32-8AA8-025394668607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991600" cy="1143000"/>
          </a:xfrm>
        </p:spPr>
        <p:txBody>
          <a:bodyPr/>
          <a:lstStyle/>
          <a:p>
            <a:r>
              <a:rPr lang="en-US" altLang="en-US" sz="3600"/>
              <a:t>Information gain </a:t>
            </a:r>
            <a:br>
              <a:rPr lang="en-US" altLang="en-US" sz="3600"/>
            </a:br>
            <a:r>
              <a:rPr lang="en-US" altLang="en-US" sz="3600"/>
              <a:t>search heuristic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9144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/>
              <a:t>Information gain</a:t>
            </a:r>
            <a:r>
              <a:rPr lang="en-US" altLang="en-US"/>
              <a:t> measure is aimed to minimize the number of tests needed for the classification of a new object</a:t>
            </a:r>
          </a:p>
          <a:p>
            <a:pPr>
              <a:lnSpc>
                <a:spcPct val="150000"/>
              </a:lnSpc>
            </a:pPr>
            <a:r>
              <a:rPr lang="en-US" altLang="en-US" b="1"/>
              <a:t>Gain(S,A)</a:t>
            </a:r>
            <a:r>
              <a:rPr lang="en-US" altLang="en-US"/>
              <a:t> – expected reduction in entropy of S due to sorting on A </a:t>
            </a:r>
          </a:p>
          <a:p>
            <a:pPr>
              <a:lnSpc>
                <a:spcPct val="150000"/>
              </a:lnSpc>
            </a:pPr>
            <a:endParaRPr lang="en-US" altLang="en-US" b="1"/>
          </a:p>
          <a:p>
            <a:pPr>
              <a:lnSpc>
                <a:spcPct val="150000"/>
              </a:lnSpc>
            </a:pPr>
            <a:r>
              <a:rPr lang="en-US" altLang="en-US" b="1"/>
              <a:t>Most informative</a:t>
            </a:r>
            <a:r>
              <a:rPr lang="en-US" altLang="en-US"/>
              <a:t> attribute: </a:t>
            </a:r>
            <a:r>
              <a:rPr lang="en-US" altLang="en-US" b="1"/>
              <a:t>max Gain(S,A)</a:t>
            </a:r>
          </a:p>
        </p:txBody>
      </p:sp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3505200" y="5029201"/>
          <a:ext cx="4724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Equation" r:id="rId3" imgW="2489200" imgH="431800" progId="Equation.3">
                  <p:embed/>
                </p:oleObj>
              </mc:Choice>
              <mc:Fallback>
                <p:oleObj name="Equation" r:id="rId3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1"/>
                        <a:ext cx="4724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14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12EF40-422D-4B3C-9F36-408DF8BB471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991600" cy="1143000"/>
          </a:xfrm>
        </p:spPr>
        <p:txBody>
          <a:bodyPr/>
          <a:lstStyle/>
          <a:p>
            <a:r>
              <a:rPr lang="en-US" altLang="en-US" sz="3600"/>
              <a:t>Information gain </a:t>
            </a:r>
            <a:br>
              <a:rPr lang="en-US" altLang="en-US" sz="3600"/>
            </a:br>
            <a:r>
              <a:rPr lang="en-US" altLang="en-US" sz="3600"/>
              <a:t>search heuristic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9144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/>
              <a:t>Which attribute is more informative, A1 or A2 ?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 sz="2400"/>
              <a:t>Gain(S,A1) = 0.94 – (8/14 x 0.811 + 6/14 x 1.00) = 0.048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Gain(S,A2) = 0.94 – 0 = 0.94                 A2 has max Gain</a:t>
            </a:r>
          </a:p>
        </p:txBody>
      </p:sp>
      <p:sp>
        <p:nvSpPr>
          <p:cNvPr id="94213" name="Oval 4"/>
          <p:cNvSpPr>
            <a:spLocks noChangeArrowheads="1"/>
          </p:cNvSpPr>
          <p:nvPr/>
        </p:nvSpPr>
        <p:spPr bwMode="auto">
          <a:xfrm>
            <a:off x="3770313" y="3017838"/>
            <a:ext cx="533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3770313" y="3094039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A1</a:t>
            </a:r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3657600" y="2590801"/>
            <a:ext cx="207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[9+,5-],  E = 0.94 </a:t>
            </a:r>
          </a:p>
        </p:txBody>
      </p:sp>
      <p:sp>
        <p:nvSpPr>
          <p:cNvPr id="94216" name="Text Box 7"/>
          <p:cNvSpPr txBox="1">
            <a:spLocks noChangeArrowheads="1"/>
          </p:cNvSpPr>
          <p:nvPr/>
        </p:nvSpPr>
        <p:spPr bwMode="auto">
          <a:xfrm>
            <a:off x="4271964" y="42370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[3+, 3-]</a:t>
            </a:r>
          </a:p>
        </p:txBody>
      </p:sp>
      <p:sp>
        <p:nvSpPr>
          <p:cNvPr id="94217" name="Text Box 8"/>
          <p:cNvSpPr txBox="1">
            <a:spLocks noChangeArrowheads="1"/>
          </p:cNvSpPr>
          <p:nvPr/>
        </p:nvSpPr>
        <p:spPr bwMode="auto">
          <a:xfrm>
            <a:off x="2824164" y="42370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[6+, 2-]</a:t>
            </a:r>
          </a:p>
        </p:txBody>
      </p:sp>
      <p:sp>
        <p:nvSpPr>
          <p:cNvPr id="94218" name="Line 9"/>
          <p:cNvSpPr>
            <a:spLocks noChangeShapeType="1"/>
          </p:cNvSpPr>
          <p:nvPr/>
        </p:nvSpPr>
        <p:spPr bwMode="auto">
          <a:xfrm flipH="1">
            <a:off x="3541713" y="362743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19" name="Line 10"/>
          <p:cNvSpPr>
            <a:spLocks noChangeShapeType="1"/>
          </p:cNvSpPr>
          <p:nvPr/>
        </p:nvSpPr>
        <p:spPr bwMode="auto">
          <a:xfrm>
            <a:off x="3998913" y="3627438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20" name="Text Box 11"/>
          <p:cNvSpPr txBox="1">
            <a:spLocks noChangeArrowheads="1"/>
          </p:cNvSpPr>
          <p:nvPr/>
        </p:nvSpPr>
        <p:spPr bwMode="auto">
          <a:xfrm>
            <a:off x="2774951" y="4572001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E=0.811</a:t>
            </a:r>
          </a:p>
        </p:txBody>
      </p:sp>
      <p:sp>
        <p:nvSpPr>
          <p:cNvPr id="94221" name="Text Box 12"/>
          <p:cNvSpPr txBox="1">
            <a:spLocks noChangeArrowheads="1"/>
          </p:cNvSpPr>
          <p:nvPr/>
        </p:nvSpPr>
        <p:spPr bwMode="auto">
          <a:xfrm>
            <a:off x="4298951" y="4572001"/>
            <a:ext cx="92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E=1.00</a:t>
            </a:r>
          </a:p>
        </p:txBody>
      </p:sp>
      <p:sp>
        <p:nvSpPr>
          <p:cNvPr id="94222" name="Oval 13"/>
          <p:cNvSpPr>
            <a:spLocks noChangeArrowheads="1"/>
          </p:cNvSpPr>
          <p:nvPr/>
        </p:nvSpPr>
        <p:spPr bwMode="auto">
          <a:xfrm>
            <a:off x="7427913" y="3094038"/>
            <a:ext cx="533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4223" name="Text Box 14"/>
          <p:cNvSpPr txBox="1">
            <a:spLocks noChangeArrowheads="1"/>
          </p:cNvSpPr>
          <p:nvPr/>
        </p:nvSpPr>
        <p:spPr bwMode="auto">
          <a:xfrm>
            <a:off x="7427913" y="3170239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A2</a:t>
            </a:r>
          </a:p>
        </p:txBody>
      </p:sp>
      <p:sp>
        <p:nvSpPr>
          <p:cNvPr id="94224" name="Text Box 15"/>
          <p:cNvSpPr txBox="1">
            <a:spLocks noChangeArrowheads="1"/>
          </p:cNvSpPr>
          <p:nvPr/>
        </p:nvSpPr>
        <p:spPr bwMode="auto">
          <a:xfrm>
            <a:off x="7929564" y="43132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[0+, 5-]</a:t>
            </a:r>
          </a:p>
        </p:txBody>
      </p:sp>
      <p:sp>
        <p:nvSpPr>
          <p:cNvPr id="94225" name="Text Box 16"/>
          <p:cNvSpPr txBox="1">
            <a:spLocks noChangeArrowheads="1"/>
          </p:cNvSpPr>
          <p:nvPr/>
        </p:nvSpPr>
        <p:spPr bwMode="auto">
          <a:xfrm>
            <a:off x="6481764" y="43132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[9+, 0-]</a:t>
            </a:r>
          </a:p>
        </p:txBody>
      </p:sp>
      <p:sp>
        <p:nvSpPr>
          <p:cNvPr id="94226" name="Line 17"/>
          <p:cNvSpPr>
            <a:spLocks noChangeShapeType="1"/>
          </p:cNvSpPr>
          <p:nvPr/>
        </p:nvSpPr>
        <p:spPr bwMode="auto">
          <a:xfrm flipH="1">
            <a:off x="7199313" y="370363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27" name="Line 18"/>
          <p:cNvSpPr>
            <a:spLocks noChangeShapeType="1"/>
          </p:cNvSpPr>
          <p:nvPr/>
        </p:nvSpPr>
        <p:spPr bwMode="auto">
          <a:xfrm>
            <a:off x="7656513" y="3703638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28" name="Text Box 19"/>
          <p:cNvSpPr txBox="1">
            <a:spLocks noChangeArrowheads="1"/>
          </p:cNvSpPr>
          <p:nvPr/>
        </p:nvSpPr>
        <p:spPr bwMode="auto">
          <a:xfrm>
            <a:off x="6559551" y="4632326"/>
            <a:ext cx="79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E=0.0</a:t>
            </a:r>
          </a:p>
        </p:txBody>
      </p:sp>
      <p:sp>
        <p:nvSpPr>
          <p:cNvPr id="94229" name="Text Box 20"/>
          <p:cNvSpPr txBox="1">
            <a:spLocks noChangeArrowheads="1"/>
          </p:cNvSpPr>
          <p:nvPr/>
        </p:nvSpPr>
        <p:spPr bwMode="auto">
          <a:xfrm>
            <a:off x="8015289" y="4632326"/>
            <a:ext cx="79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E=0.0</a:t>
            </a:r>
          </a:p>
        </p:txBody>
      </p:sp>
      <p:sp>
        <p:nvSpPr>
          <p:cNvPr id="94230" name="Text Box 21"/>
          <p:cNvSpPr txBox="1">
            <a:spLocks noChangeArrowheads="1"/>
          </p:cNvSpPr>
          <p:nvPr/>
        </p:nvSpPr>
        <p:spPr bwMode="auto">
          <a:xfrm>
            <a:off x="7346950" y="2590801"/>
            <a:ext cx="207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[9+,5-],  E = 0.94 </a:t>
            </a:r>
          </a:p>
        </p:txBody>
      </p:sp>
    </p:spTree>
    <p:extLst>
      <p:ext uri="{BB962C8B-B14F-4D97-AF65-F5344CB8AC3E}">
        <p14:creationId xmlns:p14="http://schemas.microsoft.com/office/powerpoint/2010/main" val="20291885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F32BC8-5492-45BD-97D0-9B1AA51D4B80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Information gain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667000"/>
            <a:ext cx="8153400" cy="3200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400"/>
              <a:t>Values(Has children) = {no, yes}</a:t>
            </a:r>
          </a:p>
          <a:p>
            <a:pPr lvl="1">
              <a:lnSpc>
                <a:spcPct val="140000"/>
              </a:lnSpc>
            </a:pPr>
            <a:endParaRPr lang="en-US" altLang="en-US" sz="2000"/>
          </a:p>
          <a:p>
            <a:pPr lvl="1">
              <a:lnSpc>
                <a:spcPct val="140000"/>
              </a:lnSpc>
            </a:pPr>
            <a:endParaRPr lang="en-US" altLang="en-US" sz="2000"/>
          </a:p>
          <a:p>
            <a:pPr lvl="1">
              <a:lnSpc>
                <a:spcPct val="140000"/>
              </a:lnSpc>
            </a:pPr>
            <a:r>
              <a:rPr lang="en-US" altLang="en-US" sz="2000"/>
              <a:t>S = [9+,5-],  E(S) = 0.940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S</a:t>
            </a:r>
            <a:r>
              <a:rPr lang="en-US" altLang="en-US" sz="2000" baseline="-25000"/>
              <a:t>no   </a:t>
            </a:r>
            <a:r>
              <a:rPr lang="en-US" altLang="en-US" sz="2000"/>
              <a:t>= [6+,2-], E(S</a:t>
            </a:r>
            <a:r>
              <a:rPr lang="en-US" altLang="en-US" sz="2000" baseline="-25000"/>
              <a:t>no </a:t>
            </a:r>
            <a:r>
              <a:rPr lang="en-US" altLang="en-US" sz="2000"/>
              <a:t>) = 0.811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S</a:t>
            </a:r>
            <a:r>
              <a:rPr lang="en-US" altLang="en-US" sz="2000" baseline="-25000"/>
              <a:t>yes </a:t>
            </a:r>
            <a:r>
              <a:rPr lang="en-US" altLang="en-US" sz="2000"/>
              <a:t>= [3+,3-], E(S</a:t>
            </a:r>
            <a:r>
              <a:rPr lang="en-US" altLang="en-US" sz="2000" baseline="-25000"/>
              <a:t>yes </a:t>
            </a:r>
            <a:r>
              <a:rPr lang="en-US" altLang="en-US" sz="2000"/>
              <a:t>) = 1.0</a:t>
            </a:r>
          </a:p>
          <a:p>
            <a:pPr lvl="1">
              <a:lnSpc>
                <a:spcPct val="140000"/>
              </a:lnSpc>
            </a:pPr>
            <a:r>
              <a:rPr lang="en-US" altLang="en-US" sz="2000" b="1"/>
              <a:t>Gain(S, Has children) = </a:t>
            </a:r>
            <a:r>
              <a:rPr lang="en-US" altLang="en-US" sz="2000"/>
              <a:t>E(S) - (8/14)E(S</a:t>
            </a:r>
            <a:r>
              <a:rPr lang="en-US" altLang="en-US" sz="2000" baseline="-25000"/>
              <a:t>no</a:t>
            </a:r>
            <a:r>
              <a:rPr lang="en-US" altLang="en-US" sz="2000"/>
              <a:t>) - (6/14)E(S</a:t>
            </a:r>
            <a:r>
              <a:rPr lang="en-US" altLang="en-US" sz="2000" baseline="-25000"/>
              <a:t>yes</a:t>
            </a:r>
            <a:r>
              <a:rPr lang="en-US" altLang="en-US" sz="2000"/>
              <a:t>) = 0.940 - (8/14)x0.811 - (6/14)x1.0=</a:t>
            </a:r>
            <a:r>
              <a:rPr lang="en-US" altLang="en-US" sz="2000" b="1"/>
              <a:t>0.048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95237" name="Object 4"/>
          <p:cNvGraphicFramePr>
            <a:graphicFrameLocks noChangeAspect="1"/>
          </p:cNvGraphicFramePr>
          <p:nvPr/>
        </p:nvGraphicFramePr>
        <p:xfrm>
          <a:off x="2590800" y="1579564"/>
          <a:ext cx="5486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3" imgW="2489200" imgH="431800" progId="Equation.3">
                  <p:embed/>
                </p:oleObj>
              </mc:Choice>
              <mc:Fallback>
                <p:oleObj name="Equation" r:id="rId3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79564"/>
                        <a:ext cx="54864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3443289" y="3808414"/>
            <a:ext cx="1722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Has children ?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6816726" y="3382963"/>
            <a:ext cx="2251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[6+, 2-]    E=0.811  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6816726" y="3916363"/>
            <a:ext cx="2011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[3+, 3-]    E=1.00</a:t>
            </a:r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 flipV="1">
            <a:off x="4911725" y="3611563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>
            <a:off x="4911725" y="3992563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892800" y="3487739"/>
            <a:ext cx="374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872163" y="3868739"/>
            <a:ext cx="463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02909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227EC2-9C6C-4DC0-8649-E408DDB23E1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Information gain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altLang="en-US" b="1"/>
              <a:t>Which attribute is the best?</a:t>
            </a:r>
          </a:p>
          <a:p>
            <a:pPr lvl="1">
              <a:lnSpc>
                <a:spcPct val="170000"/>
              </a:lnSpc>
            </a:pPr>
            <a:r>
              <a:rPr lang="en-US" altLang="en-US"/>
              <a:t>Gain(S, Marital status)=0.246        </a:t>
            </a:r>
            <a:r>
              <a:rPr lang="en-US" altLang="en-US" i="1"/>
              <a:t>MAX  !</a:t>
            </a:r>
            <a:endParaRPr lang="en-US" altLang="en-US"/>
          </a:p>
          <a:p>
            <a:pPr lvl="1">
              <a:lnSpc>
                <a:spcPct val="170000"/>
              </a:lnSpc>
            </a:pPr>
            <a:r>
              <a:rPr lang="en-US" altLang="en-US"/>
              <a:t>Gain(S, Sex)=0.151</a:t>
            </a:r>
          </a:p>
          <a:p>
            <a:pPr lvl="1">
              <a:lnSpc>
                <a:spcPct val="170000"/>
              </a:lnSpc>
            </a:pPr>
            <a:r>
              <a:rPr lang="en-US" altLang="en-US"/>
              <a:t>Gain(S, Has children)=0.048</a:t>
            </a:r>
          </a:p>
          <a:p>
            <a:pPr lvl="1">
              <a:lnSpc>
                <a:spcPct val="170000"/>
              </a:lnSpc>
            </a:pPr>
            <a:r>
              <a:rPr lang="en-US" altLang="en-US"/>
              <a:t>Gain(S, Education)=0.029</a:t>
            </a:r>
            <a:endParaRPr lang="en-US" altLang="en-US" sz="2800"/>
          </a:p>
          <a:p>
            <a:pPr>
              <a:lnSpc>
                <a:spcPct val="17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651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D0B844-55BC-4789-90CE-B137E743955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Information gain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276600"/>
            <a:ext cx="8610600" cy="28956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/>
              <a:t>Which attribute should be tested here?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Gain(S</a:t>
            </a:r>
            <a:r>
              <a:rPr lang="en-US" altLang="en-US" sz="2000" baseline="-25000"/>
              <a:t>divorced</a:t>
            </a:r>
            <a:r>
              <a:rPr lang="en-US" altLang="en-US" sz="2000"/>
              <a:t>, Sex) = 0.97-(3/5)0-(2/5)0 = 0.970    </a:t>
            </a:r>
            <a:r>
              <a:rPr lang="en-US" altLang="en-US" sz="2000" b="1" i="1"/>
              <a:t>MAX  !</a:t>
            </a:r>
            <a:endParaRPr lang="en-US" altLang="en-US" sz="2000" b="1"/>
          </a:p>
          <a:p>
            <a:pPr lvl="1">
              <a:lnSpc>
                <a:spcPct val="160000"/>
              </a:lnSpc>
            </a:pPr>
            <a:r>
              <a:rPr lang="en-US" altLang="en-US" sz="2000"/>
              <a:t>Gain(S</a:t>
            </a:r>
            <a:r>
              <a:rPr lang="en-US" altLang="en-US" sz="2000" baseline="-25000"/>
              <a:t>divorced</a:t>
            </a:r>
            <a:r>
              <a:rPr lang="en-US" altLang="en-US" sz="2000"/>
              <a:t>,Has children) = 0.97-(2/5)0-(2/5)1-(1/5)0 = 0.570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Gain(S</a:t>
            </a:r>
            <a:r>
              <a:rPr lang="en-US" altLang="en-US" sz="2000" baseline="-25000"/>
              <a:t>divorced</a:t>
            </a:r>
            <a:r>
              <a:rPr lang="en-US" altLang="en-US" sz="2000"/>
              <a:t>,Education) = 0.97-(2/5)1-(3/5)0.918 = 0.019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719263" y="1384301"/>
            <a:ext cx="1054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Marital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status ?</a:t>
            </a: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4038601" y="2360614"/>
            <a:ext cx="49371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{D1,D2,D8,D9,D11}     [2+, 3-]   E=0.970  </a:t>
            </a:r>
            <a:r>
              <a:rPr lang="en-US" altLang="en-US" sz="1800" b="1">
                <a:latin typeface="Comic Sans MS" panose="030F0702030302020204" pitchFamily="66" charset="0"/>
              </a:rPr>
              <a:t>???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97287" name="Text Box 6"/>
          <p:cNvSpPr txBox="1">
            <a:spLocks noChangeArrowheads="1"/>
          </p:cNvSpPr>
          <p:nvPr/>
        </p:nvSpPr>
        <p:spPr bwMode="auto">
          <a:xfrm>
            <a:off x="4038600" y="1905001"/>
            <a:ext cx="6599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{D3,D7,D12,D13}        [4+, 0-]   E = 0  </a:t>
            </a:r>
            <a:r>
              <a:rPr lang="en-US" altLang="en-US" sz="1800" b="1">
                <a:latin typeface="Comic Sans MS" panose="030F0702030302020204" pitchFamily="66" charset="0"/>
              </a:rPr>
              <a:t>OK - assign class Yes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2514601" y="1600200"/>
            <a:ext cx="13065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>
            <a:off x="2514601" y="1981200"/>
            <a:ext cx="1306513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90" name="Line 9"/>
          <p:cNvSpPr>
            <a:spLocks noChangeShapeType="1"/>
          </p:cNvSpPr>
          <p:nvPr/>
        </p:nvSpPr>
        <p:spPr bwMode="auto">
          <a:xfrm>
            <a:off x="2514600" y="1981200"/>
            <a:ext cx="125253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3087689" y="2132014"/>
            <a:ext cx="904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divorced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3176588" y="1751014"/>
            <a:ext cx="842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married</a:t>
            </a:r>
          </a:p>
        </p:txBody>
      </p:sp>
      <p:sp>
        <p:nvSpPr>
          <p:cNvPr id="97293" name="Freeform 12"/>
          <p:cNvSpPr>
            <a:spLocks/>
          </p:cNvSpPr>
          <p:nvPr/>
        </p:nvSpPr>
        <p:spPr bwMode="auto">
          <a:xfrm>
            <a:off x="8534400" y="2744788"/>
            <a:ext cx="1117600" cy="762000"/>
          </a:xfrm>
          <a:custGeom>
            <a:avLst/>
            <a:gdLst>
              <a:gd name="T0" fmla="*/ 2147483646 w 704"/>
              <a:gd name="T1" fmla="*/ 2147483646 h 1104"/>
              <a:gd name="T2" fmla="*/ 2147483646 w 704"/>
              <a:gd name="T3" fmla="*/ 2147483646 h 1104"/>
              <a:gd name="T4" fmla="*/ 0 w 704"/>
              <a:gd name="T5" fmla="*/ 0 h 1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4" h="1104">
                <a:moveTo>
                  <a:pt x="192" y="1104"/>
                </a:moveTo>
                <a:cubicBezTo>
                  <a:pt x="448" y="836"/>
                  <a:pt x="704" y="568"/>
                  <a:pt x="672" y="384"/>
                </a:cubicBezTo>
                <a:cubicBezTo>
                  <a:pt x="640" y="200"/>
                  <a:pt x="104" y="48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94" name="Text Box 13"/>
          <p:cNvSpPr txBox="1">
            <a:spLocks noChangeArrowheads="1"/>
          </p:cNvSpPr>
          <p:nvPr/>
        </p:nvSpPr>
        <p:spPr bwMode="auto">
          <a:xfrm>
            <a:off x="4038601" y="1370014"/>
            <a:ext cx="5114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{D4,D5,D6,D10,D14}   [3+, 2-]   E=0.970 </a:t>
            </a:r>
            <a:r>
              <a:rPr lang="en-US" altLang="en-US" sz="1800" b="1">
                <a:latin typeface="Comic Sans MS" panose="030F0702030302020204" pitchFamily="66" charset="0"/>
              </a:rPr>
              <a:t>???</a:t>
            </a:r>
            <a:r>
              <a:rPr lang="en-US" altLang="en-US" sz="180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97295" name="Text Box 14"/>
          <p:cNvSpPr txBox="1">
            <a:spLocks noChangeArrowheads="1"/>
          </p:cNvSpPr>
          <p:nvPr/>
        </p:nvSpPr>
        <p:spPr bwMode="auto">
          <a:xfrm>
            <a:off x="3135313" y="1370014"/>
            <a:ext cx="658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33044570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E65895-5EB1-445A-A336-21F65D1CCA6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28600"/>
            <a:ext cx="8839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Alternative probability estimates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4088" y="1343025"/>
            <a:ext cx="5929312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Relative frequency</a:t>
            </a:r>
            <a:r>
              <a:rPr lang="en-US" altLang="en-US" sz="2400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Computed as |S+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| / |S|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problems with small samples</a:t>
            </a:r>
          </a:p>
          <a:p>
            <a:pPr>
              <a:lnSpc>
                <a:spcPct val="90000"/>
              </a:lnSpc>
            </a:pPr>
            <a:endParaRPr lang="sl-SI" altLang="en-US" sz="2400" dirty="0"/>
          </a:p>
          <a:p>
            <a:pPr>
              <a:lnSpc>
                <a:spcPct val="90000"/>
              </a:lnSpc>
            </a:pPr>
            <a:endParaRPr lang="sl-SI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sl-SI" altLang="en-US" sz="2400" b="1" dirty="0"/>
          </a:p>
          <a:p>
            <a:pPr>
              <a:lnSpc>
                <a:spcPct val="90000"/>
              </a:lnSpc>
            </a:pPr>
            <a:endParaRPr lang="sl-SI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Laplace estimate</a:t>
            </a:r>
            <a:r>
              <a:rPr lang="en-US" altLang="en-US" sz="2400" dirty="0"/>
              <a:t> 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assumes uniform prior distribution of k classes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k=2, Computed as (|S+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|+1) / (|S|+2)</a:t>
            </a:r>
          </a:p>
          <a:p>
            <a:pPr marL="571500" lvl="1" indent="0">
              <a:lnSpc>
                <a:spcPct val="90000"/>
              </a:lnSpc>
              <a:buNone/>
            </a:pPr>
            <a:r>
              <a:rPr lang="en-US" altLang="en-US" sz="2000" dirty="0"/>
              <a:t>	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3505201" y="2663826"/>
            <a:ext cx="2973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 [6+,1-] (7) = 6/7</a:t>
            </a:r>
            <a:endParaRPr lang="sl-SI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>
                <a:solidFill>
                  <a:schemeClr val="hlink"/>
                </a:solidFill>
              </a:rPr>
              <a:t>[2+,0-] (2) = 2/2 = 1</a:t>
            </a:r>
            <a:r>
              <a:rPr lang="en-US" altLang="en-US" sz="1800"/>
              <a:t> </a:t>
            </a:r>
          </a:p>
        </p:txBody>
      </p:sp>
      <p:sp>
        <p:nvSpPr>
          <p:cNvPr id="98313" name="Rectangle 8"/>
          <p:cNvSpPr>
            <a:spLocks noChangeArrowheads="1"/>
          </p:cNvSpPr>
          <p:nvPr/>
        </p:nvSpPr>
        <p:spPr bwMode="auto">
          <a:xfrm>
            <a:off x="3407729" y="5750561"/>
            <a:ext cx="4533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 [6+,1-] (7) = (6</a:t>
            </a:r>
            <a:r>
              <a:rPr lang="sl-SI" altLang="en-US" sz="2400" dirty="0">
                <a:solidFill>
                  <a:schemeClr val="hlink"/>
                </a:solidFill>
              </a:rPr>
              <a:t>+1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/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(7</a:t>
            </a:r>
            <a:r>
              <a:rPr lang="sl-SI" altLang="en-US" sz="2400" dirty="0">
                <a:solidFill>
                  <a:schemeClr val="hlink"/>
                </a:solidFill>
              </a:rPr>
              <a:t>+2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sl-SI" altLang="en-US" sz="2400" dirty="0">
                <a:solidFill>
                  <a:schemeClr val="hlink"/>
                </a:solidFill>
              </a:rPr>
              <a:t> = 7/9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endParaRPr lang="sl-SI" alt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[2+,0-] (2) = (2</a:t>
            </a:r>
            <a:r>
              <a:rPr lang="sl-SI" altLang="en-US" sz="2400" dirty="0">
                <a:solidFill>
                  <a:schemeClr val="hlink"/>
                </a:solidFill>
              </a:rPr>
              <a:t>+1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/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(2</a:t>
            </a:r>
            <a:r>
              <a:rPr lang="sl-SI" altLang="en-US" sz="2400" dirty="0">
                <a:solidFill>
                  <a:schemeClr val="hlink"/>
                </a:solidFill>
              </a:rPr>
              <a:t>+2</a:t>
            </a:r>
            <a:r>
              <a:rPr lang="en-US" altLang="en-US" sz="2400" dirty="0">
                <a:solidFill>
                  <a:schemeClr val="hlink"/>
                </a:solidFill>
              </a:rPr>
              <a:t>) = </a:t>
            </a:r>
            <a:r>
              <a:rPr lang="sl-SI" altLang="en-US" sz="2400" dirty="0">
                <a:solidFill>
                  <a:schemeClr val="hlink"/>
                </a:solidFill>
              </a:rPr>
              <a:t>3/4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886129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331838-CDFE-4ABC-AA4A-74B80902018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7170"/>
            <a:ext cx="8839200" cy="68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Heuristic search in ID3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880" y="98298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Search bias:</a:t>
            </a:r>
            <a:r>
              <a:rPr lang="en-US" altLang="en-US" dirty="0"/>
              <a:t> Search the space of decision trees from simplest to increasingly complex (top-down greedy search, no backtracking, prefer small trees)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Search heuristics:</a:t>
            </a:r>
            <a:r>
              <a:rPr lang="en-US" altLang="en-US" dirty="0"/>
              <a:t> At a node, select the attribute that is most useful for classifying examples, split the node accordingly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Stopping criteria:</a:t>
            </a:r>
            <a:r>
              <a:rPr lang="en-US" altLang="en-US" dirty="0"/>
              <a:t> A node becomes a leaf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if all examples belong to same class </a:t>
            </a:r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, label the leaf with </a:t>
            </a:r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j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if all attributes were used, label the leaf with the most common value </a:t>
            </a:r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k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of examples in the node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Extension to ID3:</a:t>
            </a:r>
            <a:r>
              <a:rPr lang="en-US" altLang="en-US" dirty="0"/>
              <a:t> handling noise - tree pruning </a:t>
            </a:r>
          </a:p>
        </p:txBody>
      </p:sp>
    </p:spTree>
    <p:extLst>
      <p:ext uri="{BB962C8B-B14F-4D97-AF65-F5344CB8AC3E}">
        <p14:creationId xmlns:p14="http://schemas.microsoft.com/office/powerpoint/2010/main" val="38416625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78</a:t>
            </a:fld>
            <a:endParaRPr/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5" y="1872178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92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2BC452-3E6A-4CD8-8E2F-5087D22B38AB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839200" cy="9810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/>
              <a:t>Classifier evaluation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9485746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Evaluation of learned models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discovery of new patterns, new knowledge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explainability</a:t>
            </a:r>
            <a:r>
              <a:rPr lang="en-US" altLang="en-US" dirty="0"/>
              <a:t> and compactness - XAI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information contents (information score) - significance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classification of new objects – accuracy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Evaluating the accuracy of learned models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Accuracy, Error = 1 – Accuracy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 accuracy on testing examples = high percentage of correctly classified unseen instances –  high predictive power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 accuracy on training examples – possible data overfitting </a:t>
            </a:r>
          </a:p>
        </p:txBody>
      </p:sp>
    </p:spTree>
    <p:extLst>
      <p:ext uri="{BB962C8B-B14F-4D97-AF65-F5344CB8AC3E}">
        <p14:creationId xmlns:p14="http://schemas.microsoft.com/office/powerpoint/2010/main" val="249186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524000" y="1102573"/>
            <a:ext cx="9260237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1">
              <a:spcBef>
                <a:spcPts val="0"/>
              </a:spcBef>
              <a:buSzPts val="2800"/>
              <a:buFont typeface="Helvetica Neue"/>
              <a:buChar char="•"/>
            </a:pPr>
            <a:r>
              <a:rPr lang="en-US" sz="2800" dirty="0">
                <a:solidFill>
                  <a:srgbClr val="000099"/>
                </a:solidFill>
              </a:rPr>
              <a:t>Early history of symbolic learning algorithms: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rule learning algorithms: AQ (Michalski 1969),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decision tree learning algorithms since 1970s: ID3 (Quinlan 1979),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regression tree learners CART (</a:t>
            </a:r>
            <a:r>
              <a:rPr lang="en-US" dirty="0" err="1"/>
              <a:t>Breiman</a:t>
            </a:r>
            <a:r>
              <a:rPr lang="en-US" dirty="0"/>
              <a:t> et al. 1984),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Advantage: explainable models, but less accurate classifiers</a:t>
            </a:r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Sub-symbolic (neural) learning algorithms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perceptron (Rosenblatt 1962), backpropagation neural networks (</a:t>
            </a:r>
            <a:r>
              <a:rPr lang="en-US" dirty="0" err="1"/>
              <a:t>Rumelhart</a:t>
            </a:r>
            <a:r>
              <a:rPr lang="en-US" dirty="0"/>
              <a:t> et al. 1986),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Modern deep neural networks (Hinton &amp; </a:t>
            </a:r>
            <a:r>
              <a:rPr lang="en-US" dirty="0" err="1"/>
              <a:t>Salakhutdinov</a:t>
            </a:r>
            <a:r>
              <a:rPr lang="en-US" dirty="0"/>
              <a:t> 2006, </a:t>
            </a:r>
            <a:r>
              <a:rPr lang="en-US" dirty="0" err="1"/>
              <a:t>Goodfellow</a:t>
            </a:r>
            <a:r>
              <a:rPr lang="en-US" dirty="0"/>
              <a:t> et al. 2016),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Advantage: more accurate classifiers, but black-box models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62BC452-3E6A-4CD8-8E2F-5087D22B3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80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839200" cy="9810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/>
              <a:t>Classifier evaluation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145" y="1295400"/>
            <a:ext cx="11102109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Evaluation methodology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split the example set into training set (e.g. 70%) to induce a concept, and test set (e.g. 30%) to test its accuracy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elaborate strategies: 10-fold cross validation, leave-one-out, ...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N-fold cross-validation method for accuracy estimation of classifiers</a:t>
            </a:r>
          </a:p>
          <a:p>
            <a:pPr lvl="1"/>
            <a:r>
              <a:rPr lang="en-US" altLang="en-US" dirty="0"/>
              <a:t>Partition set D into n disjoint, almost equally-sized folds T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r>
              <a:rPr lang="en-US" altLang="en-US" dirty="0"/>
              <a:t>where U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r>
              <a:rPr lang="en-US" altLang="en-US" dirty="0"/>
              <a:t>T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r>
              <a:rPr lang="en-US" altLang="en-US" dirty="0"/>
              <a:t>= D</a:t>
            </a:r>
          </a:p>
          <a:p>
            <a:pPr lvl="1"/>
            <a:r>
              <a:rPr lang="en-US" altLang="en-US" b="1" dirty="0"/>
              <a:t>for</a:t>
            </a:r>
            <a:r>
              <a:rPr lang="en-US" altLang="en-US" dirty="0"/>
              <a:t>  </a:t>
            </a:r>
            <a:r>
              <a:rPr lang="en-US" altLang="en-US" dirty="0" err="1"/>
              <a:t>i</a:t>
            </a:r>
            <a:r>
              <a:rPr lang="en-US" altLang="en-US" dirty="0"/>
              <a:t> = 1, ..., n </a:t>
            </a:r>
            <a:r>
              <a:rPr lang="en-US" altLang="en-US" b="1" dirty="0"/>
              <a:t>do</a:t>
            </a:r>
          </a:p>
          <a:p>
            <a:pPr lvl="2"/>
            <a:r>
              <a:rPr lang="en-US" altLang="en-US" sz="2400" dirty="0"/>
              <a:t>form a training set out of n-1 folds: Di = D\T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</a:t>
            </a:r>
          </a:p>
          <a:p>
            <a:pPr lvl="2"/>
            <a:r>
              <a:rPr lang="nl-NL" altLang="en-US" sz="240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dirty="0"/>
              <a:t>induce classifier H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</a:t>
            </a:r>
            <a:r>
              <a:rPr lang="en-US" altLang="en-US" sz="240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dirty="0"/>
              <a:t>from examples in Di</a:t>
            </a:r>
          </a:p>
          <a:p>
            <a:pPr lvl="2"/>
            <a:r>
              <a:rPr lang="en-US" altLang="en-US" sz="2400" dirty="0"/>
              <a:t> use fold T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  </a:t>
            </a:r>
            <a:r>
              <a:rPr lang="en-US" altLang="en-US" sz="2400" dirty="0"/>
              <a:t>for testing the accuracy of H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</a:t>
            </a:r>
            <a:r>
              <a:rPr lang="en-US" altLang="en-US" sz="2400" baseline="-25000" dirty="0">
                <a:solidFill>
                  <a:schemeClr val="tx1"/>
                </a:solidFill>
              </a:rPr>
              <a:t> </a:t>
            </a:r>
            <a:endParaRPr lang="en-US" altLang="en-US" sz="2400" dirty="0"/>
          </a:p>
          <a:p>
            <a:pPr lvl="1"/>
            <a:r>
              <a:rPr lang="en-US" altLang="en-US" dirty="0"/>
              <a:t>Estimate the accuracy of the classifier by averaging accuracies over 10 folds T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endParaRPr lang="en-US" altLang="en-US" dirty="0"/>
          </a:p>
          <a:p>
            <a:pPr>
              <a:buFontTx/>
              <a:buNone/>
            </a:pPr>
            <a:r>
              <a:rPr lang="nl-NL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0791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9B76CD-2B88-40A3-BD5C-92F9F0299D0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Overfitting and accuracy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4572000"/>
          </a:xfrm>
        </p:spPr>
        <p:txBody>
          <a:bodyPr/>
          <a:lstStyle/>
          <a:p>
            <a:r>
              <a:rPr lang="en-US" altLang="en-US" sz="2400"/>
              <a:t>Typical relation between tree size and accuracy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Question: how to prune optimally?</a:t>
            </a:r>
          </a:p>
        </p:txBody>
      </p:sp>
      <p:graphicFrame>
        <p:nvGraphicFramePr>
          <p:cNvPr id="106501" name="Object 4"/>
          <p:cNvGraphicFramePr>
            <a:graphicFrameLocks noChangeAspect="1"/>
          </p:cNvGraphicFramePr>
          <p:nvPr/>
        </p:nvGraphicFramePr>
        <p:xfrm>
          <a:off x="2667000" y="2133600"/>
          <a:ext cx="67056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Worksheet" r:id="rId3" imgW="6649920" imgH="3269880" progId="Excel.Sheet.8">
                  <p:embed/>
                </p:oleObj>
              </mc:Choice>
              <mc:Fallback>
                <p:oleObj name="Worksheet" r:id="rId3" imgW="6649920" imgH="32698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670560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135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0B1C65-1FAA-4BAE-B352-4AC2BAF74D2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839200" cy="83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Pruning of decision trees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412875"/>
            <a:ext cx="8382000" cy="5029200"/>
          </a:xfrm>
        </p:spPr>
        <p:txBody>
          <a:bodyPr/>
          <a:lstStyle/>
          <a:p>
            <a:r>
              <a:rPr lang="en-US" altLang="en-US"/>
              <a:t>Avoid overfitting the data by tree pruning</a:t>
            </a:r>
          </a:p>
          <a:p>
            <a:r>
              <a:rPr lang="en-US" altLang="en-US"/>
              <a:t>Pruned trees are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less accurate on training data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more accurate when classifying unseen data</a:t>
            </a:r>
            <a:endParaRPr lang="sl-SI" altLang="en-US"/>
          </a:p>
        </p:txBody>
      </p:sp>
      <p:sp>
        <p:nvSpPr>
          <p:cNvPr id="100357" name="Oval 4"/>
          <p:cNvSpPr>
            <a:spLocks noChangeArrowheads="1"/>
          </p:cNvSpPr>
          <p:nvPr/>
        </p:nvSpPr>
        <p:spPr bwMode="auto">
          <a:xfrm>
            <a:off x="5334000" y="3733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58" name="Oval 5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59" name="Oval 6"/>
          <p:cNvSpPr>
            <a:spLocks noChangeArrowheads="1"/>
          </p:cNvSpPr>
          <p:nvPr/>
        </p:nvSpPr>
        <p:spPr bwMode="auto">
          <a:xfrm>
            <a:off x="60198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0" name="Oval 7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1" name="Oval 8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2" name="Oval 9"/>
          <p:cNvSpPr>
            <a:spLocks noChangeArrowheads="1"/>
          </p:cNvSpPr>
          <p:nvPr/>
        </p:nvSpPr>
        <p:spPr bwMode="auto">
          <a:xfrm>
            <a:off x="4648200" y="4267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3" name="Oval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4" name="Oval 11"/>
          <p:cNvSpPr>
            <a:spLocks noChangeArrowheads="1"/>
          </p:cNvSpPr>
          <p:nvPr/>
        </p:nvSpPr>
        <p:spPr bwMode="auto">
          <a:xfrm>
            <a:off x="36576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5" name="Oval 12"/>
          <p:cNvSpPr>
            <a:spLocks noChangeArrowheads="1"/>
          </p:cNvSpPr>
          <p:nvPr/>
        </p:nvSpPr>
        <p:spPr bwMode="auto">
          <a:xfrm>
            <a:off x="42672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6" name="Oval 13"/>
          <p:cNvSpPr>
            <a:spLocks noChangeArrowheads="1"/>
          </p:cNvSpPr>
          <p:nvPr/>
        </p:nvSpPr>
        <p:spPr bwMode="auto">
          <a:xfrm>
            <a:off x="48006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7" name="Oval 14"/>
          <p:cNvSpPr>
            <a:spLocks noChangeArrowheads="1"/>
          </p:cNvSpPr>
          <p:nvPr/>
        </p:nvSpPr>
        <p:spPr bwMode="auto">
          <a:xfrm>
            <a:off x="53340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8" name="Oval 15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9" name="Oval 16"/>
          <p:cNvSpPr>
            <a:spLocks noChangeArrowheads="1"/>
          </p:cNvSpPr>
          <p:nvPr/>
        </p:nvSpPr>
        <p:spPr bwMode="auto">
          <a:xfrm>
            <a:off x="62484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0" name="Oval 17"/>
          <p:cNvSpPr>
            <a:spLocks noChangeArrowheads="1"/>
          </p:cNvSpPr>
          <p:nvPr/>
        </p:nvSpPr>
        <p:spPr bwMode="auto">
          <a:xfrm>
            <a:off x="67818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1" name="Oval 18"/>
          <p:cNvSpPr>
            <a:spLocks noChangeArrowheads="1"/>
          </p:cNvSpPr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2" name="Oval 19"/>
          <p:cNvSpPr>
            <a:spLocks noChangeArrowheads="1"/>
          </p:cNvSpPr>
          <p:nvPr/>
        </p:nvSpPr>
        <p:spPr bwMode="auto">
          <a:xfrm>
            <a:off x="40386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3" name="Oval 20"/>
          <p:cNvSpPr>
            <a:spLocks noChangeArrowheads="1"/>
          </p:cNvSpPr>
          <p:nvPr/>
        </p:nvSpPr>
        <p:spPr bwMode="auto">
          <a:xfrm>
            <a:off x="45720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4" name="Oval 21"/>
          <p:cNvSpPr>
            <a:spLocks noChangeArrowheads="1"/>
          </p:cNvSpPr>
          <p:nvPr/>
        </p:nvSpPr>
        <p:spPr bwMode="auto">
          <a:xfrm>
            <a:off x="59436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5" name="Oval 22"/>
          <p:cNvSpPr>
            <a:spLocks noChangeArrowheads="1"/>
          </p:cNvSpPr>
          <p:nvPr/>
        </p:nvSpPr>
        <p:spPr bwMode="auto">
          <a:xfrm>
            <a:off x="65532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6" name="Oval 23"/>
          <p:cNvSpPr>
            <a:spLocks noChangeArrowheads="1"/>
          </p:cNvSpPr>
          <p:nvPr/>
        </p:nvSpPr>
        <p:spPr bwMode="auto">
          <a:xfrm>
            <a:off x="6400800" y="63246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7" name="Oval 24"/>
          <p:cNvSpPr>
            <a:spLocks noChangeArrowheads="1"/>
          </p:cNvSpPr>
          <p:nvPr/>
        </p:nvSpPr>
        <p:spPr bwMode="auto">
          <a:xfrm>
            <a:off x="7010400" y="63246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8" name="Line 25"/>
          <p:cNvSpPr>
            <a:spLocks noChangeShapeType="1"/>
          </p:cNvSpPr>
          <p:nvPr/>
        </p:nvSpPr>
        <p:spPr bwMode="auto">
          <a:xfrm flipH="1">
            <a:off x="4876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79" name="Line 26"/>
          <p:cNvSpPr>
            <a:spLocks noChangeShapeType="1"/>
          </p:cNvSpPr>
          <p:nvPr/>
        </p:nvSpPr>
        <p:spPr bwMode="auto">
          <a:xfrm>
            <a:off x="5562600" y="39624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0" name="Line 27"/>
          <p:cNvSpPr>
            <a:spLocks noChangeShapeType="1"/>
          </p:cNvSpPr>
          <p:nvPr/>
        </p:nvSpPr>
        <p:spPr bwMode="auto">
          <a:xfrm flipH="1">
            <a:off x="4343400" y="4495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1" name="Line 28"/>
          <p:cNvSpPr>
            <a:spLocks noChangeShapeType="1"/>
          </p:cNvSpPr>
          <p:nvPr/>
        </p:nvSpPr>
        <p:spPr bwMode="auto">
          <a:xfrm>
            <a:off x="4724400" y="44958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2" name="Line 29"/>
          <p:cNvSpPr>
            <a:spLocks noChangeShapeType="1"/>
          </p:cNvSpPr>
          <p:nvPr/>
        </p:nvSpPr>
        <p:spPr bwMode="auto">
          <a:xfrm flipH="1">
            <a:off x="6248400" y="44958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3" name="Line 30"/>
          <p:cNvSpPr>
            <a:spLocks noChangeShapeType="1"/>
          </p:cNvSpPr>
          <p:nvPr/>
        </p:nvSpPr>
        <p:spPr bwMode="auto">
          <a:xfrm>
            <a:off x="6553200" y="44958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4" name="Line 31"/>
          <p:cNvSpPr>
            <a:spLocks noChangeShapeType="1"/>
          </p:cNvSpPr>
          <p:nvPr/>
        </p:nvSpPr>
        <p:spPr bwMode="auto">
          <a:xfrm flipH="1">
            <a:off x="3886200" y="4953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5" name="Line 32"/>
          <p:cNvSpPr>
            <a:spLocks noChangeShapeType="1"/>
          </p:cNvSpPr>
          <p:nvPr/>
        </p:nvSpPr>
        <p:spPr bwMode="auto">
          <a:xfrm>
            <a:off x="4191000" y="49530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6" name="Line 33"/>
          <p:cNvSpPr>
            <a:spLocks noChangeShapeType="1"/>
          </p:cNvSpPr>
          <p:nvPr/>
        </p:nvSpPr>
        <p:spPr bwMode="auto">
          <a:xfrm flipH="1">
            <a:off x="4953000" y="49530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7" name="Line 34"/>
          <p:cNvSpPr>
            <a:spLocks noChangeShapeType="1"/>
          </p:cNvSpPr>
          <p:nvPr/>
        </p:nvSpPr>
        <p:spPr bwMode="auto">
          <a:xfrm>
            <a:off x="5181600" y="49530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8" name="Line 35"/>
          <p:cNvSpPr>
            <a:spLocks noChangeShapeType="1"/>
          </p:cNvSpPr>
          <p:nvPr/>
        </p:nvSpPr>
        <p:spPr bwMode="auto">
          <a:xfrm flipH="1">
            <a:off x="5943600" y="4953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9" name="Line 36"/>
          <p:cNvSpPr>
            <a:spLocks noChangeShapeType="1"/>
          </p:cNvSpPr>
          <p:nvPr/>
        </p:nvSpPr>
        <p:spPr bwMode="auto">
          <a:xfrm>
            <a:off x="6096000" y="4953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0" name="Line 37"/>
          <p:cNvSpPr>
            <a:spLocks noChangeShapeType="1"/>
          </p:cNvSpPr>
          <p:nvPr/>
        </p:nvSpPr>
        <p:spPr bwMode="auto">
          <a:xfrm flipH="1">
            <a:off x="6934200" y="49530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1" name="Line 38"/>
          <p:cNvSpPr>
            <a:spLocks noChangeShapeType="1"/>
          </p:cNvSpPr>
          <p:nvPr/>
        </p:nvSpPr>
        <p:spPr bwMode="auto">
          <a:xfrm>
            <a:off x="7086600" y="49530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2" name="Line 39"/>
          <p:cNvSpPr>
            <a:spLocks noChangeShapeType="1"/>
          </p:cNvSpPr>
          <p:nvPr/>
        </p:nvSpPr>
        <p:spPr bwMode="auto">
          <a:xfrm flipH="1">
            <a:off x="4191000" y="5486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3" name="Line 40"/>
          <p:cNvSpPr>
            <a:spLocks noChangeShapeType="1"/>
          </p:cNvSpPr>
          <p:nvPr/>
        </p:nvSpPr>
        <p:spPr bwMode="auto">
          <a:xfrm>
            <a:off x="4343400" y="5486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4" name="Line 41"/>
          <p:cNvSpPr>
            <a:spLocks noChangeShapeType="1"/>
          </p:cNvSpPr>
          <p:nvPr/>
        </p:nvSpPr>
        <p:spPr bwMode="auto">
          <a:xfrm flipH="1">
            <a:off x="6172200" y="5486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5" name="Line 42"/>
          <p:cNvSpPr>
            <a:spLocks noChangeShapeType="1"/>
          </p:cNvSpPr>
          <p:nvPr/>
        </p:nvSpPr>
        <p:spPr bwMode="auto">
          <a:xfrm>
            <a:off x="6324600" y="5486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6" name="Line 43"/>
          <p:cNvSpPr>
            <a:spLocks noChangeShapeType="1"/>
          </p:cNvSpPr>
          <p:nvPr/>
        </p:nvSpPr>
        <p:spPr bwMode="auto">
          <a:xfrm flipH="1">
            <a:off x="6629400" y="6019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7" name="Line 44"/>
          <p:cNvSpPr>
            <a:spLocks noChangeShapeType="1"/>
          </p:cNvSpPr>
          <p:nvPr/>
        </p:nvSpPr>
        <p:spPr bwMode="auto">
          <a:xfrm>
            <a:off x="6705600" y="60198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8" name="Freeform 45"/>
          <p:cNvSpPr>
            <a:spLocks/>
          </p:cNvSpPr>
          <p:nvPr/>
        </p:nvSpPr>
        <p:spPr bwMode="auto">
          <a:xfrm>
            <a:off x="3429001" y="4949826"/>
            <a:ext cx="4786313" cy="739775"/>
          </a:xfrm>
          <a:custGeom>
            <a:avLst/>
            <a:gdLst>
              <a:gd name="T0" fmla="*/ 0 w 3015"/>
              <a:gd name="T1" fmla="*/ 2147483646 h 466"/>
              <a:gd name="T2" fmla="*/ 2147483646 w 3015"/>
              <a:gd name="T3" fmla="*/ 2147483646 h 466"/>
              <a:gd name="T4" fmla="*/ 2147483646 w 3015"/>
              <a:gd name="T5" fmla="*/ 2147483646 h 466"/>
              <a:gd name="T6" fmla="*/ 2147483646 w 3015"/>
              <a:gd name="T7" fmla="*/ 2147483646 h 466"/>
              <a:gd name="T8" fmla="*/ 2147483646 w 3015"/>
              <a:gd name="T9" fmla="*/ 2147483646 h 466"/>
              <a:gd name="T10" fmla="*/ 2147483646 w 3015"/>
              <a:gd name="T11" fmla="*/ 2147483646 h 466"/>
              <a:gd name="T12" fmla="*/ 2147483646 w 3015"/>
              <a:gd name="T13" fmla="*/ 2147483646 h 466"/>
              <a:gd name="T14" fmla="*/ 2147483646 w 3015"/>
              <a:gd name="T15" fmla="*/ 2147483646 h 466"/>
              <a:gd name="T16" fmla="*/ 2147483646 w 3015"/>
              <a:gd name="T17" fmla="*/ 0 h 4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15" h="466">
                <a:moveTo>
                  <a:pt x="0" y="386"/>
                </a:moveTo>
                <a:cubicBezTo>
                  <a:pt x="300" y="430"/>
                  <a:pt x="597" y="466"/>
                  <a:pt x="720" y="434"/>
                </a:cubicBezTo>
                <a:cubicBezTo>
                  <a:pt x="843" y="402"/>
                  <a:pt x="639" y="251"/>
                  <a:pt x="738" y="192"/>
                </a:cubicBezTo>
                <a:cubicBezTo>
                  <a:pt x="837" y="133"/>
                  <a:pt x="1200" y="50"/>
                  <a:pt x="1314" y="82"/>
                </a:cubicBezTo>
                <a:cubicBezTo>
                  <a:pt x="1428" y="114"/>
                  <a:pt x="1369" y="328"/>
                  <a:pt x="1424" y="384"/>
                </a:cubicBezTo>
                <a:cubicBezTo>
                  <a:pt x="1479" y="440"/>
                  <a:pt x="1541" y="423"/>
                  <a:pt x="1643" y="420"/>
                </a:cubicBezTo>
                <a:cubicBezTo>
                  <a:pt x="1745" y="417"/>
                  <a:pt x="1959" y="418"/>
                  <a:pt x="2037" y="365"/>
                </a:cubicBezTo>
                <a:cubicBezTo>
                  <a:pt x="2115" y="312"/>
                  <a:pt x="1947" y="161"/>
                  <a:pt x="2110" y="100"/>
                </a:cubicBezTo>
                <a:cubicBezTo>
                  <a:pt x="2273" y="39"/>
                  <a:pt x="2827" y="21"/>
                  <a:pt x="3015" y="0"/>
                </a:cubicBezTo>
              </a:path>
            </a:pathLst>
          </a:custGeom>
          <a:noFill/>
          <a:ln w="41275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6077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4F0E5E-0542-4A27-815C-F8DA49C335C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1143000"/>
          </a:xfrm>
        </p:spPr>
        <p:txBody>
          <a:bodyPr/>
          <a:lstStyle/>
          <a:p>
            <a:r>
              <a:rPr lang="en-US" altLang="en-US" sz="3600"/>
              <a:t>Handling noise – Tree pruning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686800" cy="4572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/>
              <a:t>Sources of imperfection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1.  Random errors (noise) in training examples</a:t>
            </a:r>
          </a:p>
          <a:p>
            <a:pPr lvl="2">
              <a:lnSpc>
                <a:spcPct val="120000"/>
              </a:lnSpc>
            </a:pPr>
            <a:r>
              <a:rPr lang="en-US" altLang="en-US" sz="2400"/>
              <a:t>erroneous attribute values</a:t>
            </a:r>
          </a:p>
          <a:p>
            <a:pPr lvl="2">
              <a:lnSpc>
                <a:spcPct val="120000"/>
              </a:lnSpc>
            </a:pPr>
            <a:r>
              <a:rPr lang="en-US" altLang="en-US" sz="2400"/>
              <a:t>erroneous classification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2. Too sparse training examples (incompleteness)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3.  Inappropriate/insufficient set of attributes (inexactness)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4. Missing attribute values in training examples</a:t>
            </a:r>
          </a:p>
        </p:txBody>
      </p:sp>
    </p:spTree>
    <p:extLst>
      <p:ext uri="{BB962C8B-B14F-4D97-AF65-F5344CB8AC3E}">
        <p14:creationId xmlns:p14="http://schemas.microsoft.com/office/powerpoint/2010/main" val="41821100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F36148-B99E-4819-AE21-3E0680F4829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1143000"/>
          </a:xfrm>
        </p:spPr>
        <p:txBody>
          <a:bodyPr/>
          <a:lstStyle/>
          <a:p>
            <a:r>
              <a:rPr lang="en-US" altLang="en-US" sz="3600"/>
              <a:t>Handling noise – Tree pruning 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Handling imperfect data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handling imperfections of type 1-3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pre-pruning (stopping criteria)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post-pruning / rule truncation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handling missing values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Pruning avoids perfectly fitting noisy data: relaxing the completeness (fitting all +) and consistency (not fitting all -) criteria in ID3</a:t>
            </a:r>
          </a:p>
        </p:txBody>
      </p:sp>
    </p:spTree>
    <p:extLst>
      <p:ext uri="{BB962C8B-B14F-4D97-AF65-F5344CB8AC3E}">
        <p14:creationId xmlns:p14="http://schemas.microsoft.com/office/powerpoint/2010/main" val="15759368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3EFC08-4D83-4D10-A8EB-5BD1F6C1158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839200" cy="1143000"/>
          </a:xfrm>
        </p:spPr>
        <p:txBody>
          <a:bodyPr/>
          <a:lstStyle/>
          <a:p>
            <a:r>
              <a:rPr lang="en-US" altLang="en-US" sz="3600"/>
              <a:t>Prediction of breast cancer recurrence: Tree pruning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4953000" y="15240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Degree_of_malig</a:t>
            </a: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3048001" y="2667001"/>
            <a:ext cx="143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Tumor_size</a:t>
            </a:r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2590800" y="3886201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Age</a:t>
            </a:r>
          </a:p>
        </p:txBody>
      </p:sp>
      <p:sp>
        <p:nvSpPr>
          <p:cNvPr id="103431" name="Text Box 6"/>
          <p:cNvSpPr txBox="1">
            <a:spLocks noChangeArrowheads="1"/>
          </p:cNvSpPr>
          <p:nvPr/>
        </p:nvSpPr>
        <p:spPr bwMode="auto">
          <a:xfrm>
            <a:off x="4114800" y="3886200"/>
            <a:ext cx="1709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125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39</a:t>
            </a:r>
          </a:p>
        </p:txBody>
      </p:sp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1905001" y="5257800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1</a:t>
            </a:r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>
            <a:off x="3733801" y="5486401"/>
            <a:ext cx="135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4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>
            <a:off x="6934200" y="2651126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Involved_nodes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6553201" y="3886200"/>
            <a:ext cx="1673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30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18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8839201" y="3886200"/>
            <a:ext cx="1673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27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10</a:t>
            </a:r>
          </a:p>
        </p:txBody>
      </p:sp>
      <p:sp>
        <p:nvSpPr>
          <p:cNvPr id="103437" name="Line 12"/>
          <p:cNvSpPr>
            <a:spLocks noChangeShapeType="1"/>
          </p:cNvSpPr>
          <p:nvPr/>
        </p:nvSpPr>
        <p:spPr bwMode="auto">
          <a:xfrm flipH="1">
            <a:off x="4267200" y="1905000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38" name="Line 13"/>
          <p:cNvSpPr>
            <a:spLocks noChangeShapeType="1"/>
          </p:cNvSpPr>
          <p:nvPr/>
        </p:nvSpPr>
        <p:spPr bwMode="auto">
          <a:xfrm>
            <a:off x="5638800" y="1905000"/>
            <a:ext cx="1828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39" name="Line 14"/>
          <p:cNvSpPr>
            <a:spLocks noChangeShapeType="1"/>
          </p:cNvSpPr>
          <p:nvPr/>
        </p:nvSpPr>
        <p:spPr bwMode="auto">
          <a:xfrm flipH="1">
            <a:off x="2971800" y="30480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0" name="Line 15"/>
          <p:cNvSpPr>
            <a:spLocks noChangeShapeType="1"/>
          </p:cNvSpPr>
          <p:nvPr/>
        </p:nvSpPr>
        <p:spPr bwMode="auto">
          <a:xfrm>
            <a:off x="3581400" y="304800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1" name="Line 16"/>
          <p:cNvSpPr>
            <a:spLocks noChangeShapeType="1"/>
          </p:cNvSpPr>
          <p:nvPr/>
        </p:nvSpPr>
        <p:spPr bwMode="auto">
          <a:xfrm flipH="1">
            <a:off x="2514600" y="4343400"/>
            <a:ext cx="3810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2" name="Line 17"/>
          <p:cNvSpPr>
            <a:spLocks noChangeShapeType="1"/>
          </p:cNvSpPr>
          <p:nvPr/>
        </p:nvSpPr>
        <p:spPr bwMode="auto">
          <a:xfrm>
            <a:off x="2895600" y="4343400"/>
            <a:ext cx="1752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3" name="Line 18"/>
          <p:cNvSpPr>
            <a:spLocks noChangeShapeType="1"/>
          </p:cNvSpPr>
          <p:nvPr/>
        </p:nvSpPr>
        <p:spPr bwMode="auto">
          <a:xfrm flipH="1">
            <a:off x="7315200" y="3048000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4" name="Line 19"/>
          <p:cNvSpPr>
            <a:spLocks noChangeShapeType="1"/>
          </p:cNvSpPr>
          <p:nvPr/>
        </p:nvSpPr>
        <p:spPr bwMode="auto">
          <a:xfrm>
            <a:off x="7848600" y="3048000"/>
            <a:ext cx="1295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5" name="Text Box 20"/>
          <p:cNvSpPr txBox="1">
            <a:spLocks noChangeArrowheads="1"/>
          </p:cNvSpPr>
          <p:nvPr/>
        </p:nvSpPr>
        <p:spPr bwMode="auto">
          <a:xfrm>
            <a:off x="4397376" y="199548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3</a:t>
            </a:r>
          </a:p>
        </p:txBody>
      </p:sp>
      <p:sp>
        <p:nvSpPr>
          <p:cNvPr id="103446" name="Text Box 21"/>
          <p:cNvSpPr txBox="1">
            <a:spLocks noChangeArrowheads="1"/>
          </p:cNvSpPr>
          <p:nvPr/>
        </p:nvSpPr>
        <p:spPr bwMode="auto">
          <a:xfrm>
            <a:off x="6567489" y="1981201"/>
            <a:ext cx="566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103447" name="Text Box 22"/>
          <p:cNvSpPr txBox="1">
            <a:spLocks noChangeArrowheads="1"/>
          </p:cNvSpPr>
          <p:nvPr/>
        </p:nvSpPr>
        <p:spPr bwMode="auto">
          <a:xfrm>
            <a:off x="2770188" y="3200401"/>
            <a:ext cx="58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15</a:t>
            </a:r>
          </a:p>
        </p:txBody>
      </p:sp>
      <p:sp>
        <p:nvSpPr>
          <p:cNvPr id="103448" name="Text Box 23"/>
          <p:cNvSpPr txBox="1">
            <a:spLocks noChangeArrowheads="1"/>
          </p:cNvSpPr>
          <p:nvPr/>
        </p:nvSpPr>
        <p:spPr bwMode="auto">
          <a:xfrm>
            <a:off x="4052889" y="3200401"/>
            <a:ext cx="66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103449" name="Text Box 24"/>
          <p:cNvSpPr txBox="1">
            <a:spLocks noChangeArrowheads="1"/>
          </p:cNvSpPr>
          <p:nvPr/>
        </p:nvSpPr>
        <p:spPr bwMode="auto">
          <a:xfrm>
            <a:off x="7140576" y="3276601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3</a:t>
            </a:r>
          </a:p>
        </p:txBody>
      </p:sp>
      <p:sp>
        <p:nvSpPr>
          <p:cNvPr id="103450" name="Text Box 25"/>
          <p:cNvSpPr txBox="1">
            <a:spLocks noChangeArrowheads="1"/>
          </p:cNvSpPr>
          <p:nvPr/>
        </p:nvSpPr>
        <p:spPr bwMode="auto">
          <a:xfrm>
            <a:off x="8548689" y="3214688"/>
            <a:ext cx="566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103451" name="Text Box 26"/>
          <p:cNvSpPr txBox="1">
            <a:spLocks noChangeArrowheads="1"/>
          </p:cNvSpPr>
          <p:nvPr/>
        </p:nvSpPr>
        <p:spPr bwMode="auto">
          <a:xfrm>
            <a:off x="2124076" y="4800601"/>
            <a:ext cx="619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40</a:t>
            </a:r>
          </a:p>
        </p:txBody>
      </p:sp>
      <p:sp>
        <p:nvSpPr>
          <p:cNvPr id="103452" name="Text Box 27"/>
          <p:cNvSpPr txBox="1">
            <a:spLocks noChangeArrowheads="1"/>
          </p:cNvSpPr>
          <p:nvPr/>
        </p:nvSpPr>
        <p:spPr bwMode="auto">
          <a:xfrm>
            <a:off x="3959226" y="4814888"/>
            <a:ext cx="63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03453" name="Line 28"/>
          <p:cNvSpPr>
            <a:spLocks noChangeShapeType="1"/>
          </p:cNvSpPr>
          <p:nvPr/>
        </p:nvSpPr>
        <p:spPr bwMode="auto">
          <a:xfrm>
            <a:off x="7315200" y="45720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4" name="Line 29"/>
          <p:cNvSpPr>
            <a:spLocks noChangeShapeType="1"/>
          </p:cNvSpPr>
          <p:nvPr/>
        </p:nvSpPr>
        <p:spPr bwMode="auto">
          <a:xfrm flipH="1">
            <a:off x="7010400" y="45720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5" name="Line 30"/>
          <p:cNvSpPr>
            <a:spLocks noChangeShapeType="1"/>
          </p:cNvSpPr>
          <p:nvPr/>
        </p:nvSpPr>
        <p:spPr bwMode="auto">
          <a:xfrm>
            <a:off x="9372600" y="45720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6" name="Line 31"/>
          <p:cNvSpPr>
            <a:spLocks noChangeShapeType="1"/>
          </p:cNvSpPr>
          <p:nvPr/>
        </p:nvSpPr>
        <p:spPr bwMode="auto">
          <a:xfrm flipH="1">
            <a:off x="9067800" y="45720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7" name="Line 32"/>
          <p:cNvSpPr>
            <a:spLocks noChangeShapeType="1"/>
          </p:cNvSpPr>
          <p:nvPr/>
        </p:nvSpPr>
        <p:spPr bwMode="auto">
          <a:xfrm>
            <a:off x="5638800" y="4495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8" name="Line 33"/>
          <p:cNvSpPr>
            <a:spLocks noChangeShapeType="1"/>
          </p:cNvSpPr>
          <p:nvPr/>
        </p:nvSpPr>
        <p:spPr bwMode="auto">
          <a:xfrm flipH="1">
            <a:off x="5334000" y="44958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9" name="Line 34"/>
          <p:cNvSpPr>
            <a:spLocks noChangeShapeType="1"/>
          </p:cNvSpPr>
          <p:nvPr/>
        </p:nvSpPr>
        <p:spPr bwMode="auto">
          <a:xfrm>
            <a:off x="4648200" y="5791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0" name="Line 35"/>
          <p:cNvSpPr>
            <a:spLocks noChangeShapeType="1"/>
          </p:cNvSpPr>
          <p:nvPr/>
        </p:nvSpPr>
        <p:spPr bwMode="auto">
          <a:xfrm flipH="1">
            <a:off x="4343400" y="5791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1" name="Line 36"/>
          <p:cNvSpPr>
            <a:spLocks noChangeShapeType="1"/>
          </p:cNvSpPr>
          <p:nvPr/>
        </p:nvSpPr>
        <p:spPr bwMode="auto">
          <a:xfrm>
            <a:off x="2667000" y="5791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2" name="Line 37"/>
          <p:cNvSpPr>
            <a:spLocks noChangeShapeType="1"/>
          </p:cNvSpPr>
          <p:nvPr/>
        </p:nvSpPr>
        <p:spPr bwMode="auto">
          <a:xfrm flipH="1">
            <a:off x="2362200" y="5791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3" name="Text Box 38"/>
          <p:cNvSpPr txBox="1">
            <a:spLocks noChangeArrowheads="1"/>
          </p:cNvSpPr>
          <p:nvPr/>
        </p:nvSpPr>
        <p:spPr bwMode="auto">
          <a:xfrm>
            <a:off x="1600200" y="6292850"/>
            <a:ext cx="179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no_rec 4      rec1</a:t>
            </a:r>
          </a:p>
        </p:txBody>
      </p:sp>
      <p:sp>
        <p:nvSpPr>
          <p:cNvPr id="103464" name="Freeform 39"/>
          <p:cNvSpPr>
            <a:spLocks/>
          </p:cNvSpPr>
          <p:nvPr/>
        </p:nvSpPr>
        <p:spPr bwMode="auto">
          <a:xfrm>
            <a:off x="1638300" y="4648200"/>
            <a:ext cx="8572500" cy="1511300"/>
          </a:xfrm>
          <a:custGeom>
            <a:avLst/>
            <a:gdLst>
              <a:gd name="T0" fmla="*/ 2147483646 w 5400"/>
              <a:gd name="T1" fmla="*/ 2147483646 h 952"/>
              <a:gd name="T2" fmla="*/ 2147483646 w 5400"/>
              <a:gd name="T3" fmla="*/ 2147483646 h 952"/>
              <a:gd name="T4" fmla="*/ 2147483646 w 5400"/>
              <a:gd name="T5" fmla="*/ 2147483646 h 952"/>
              <a:gd name="T6" fmla="*/ 2147483646 w 5400"/>
              <a:gd name="T7" fmla="*/ 2147483646 h 952"/>
              <a:gd name="T8" fmla="*/ 2147483646 w 5400"/>
              <a:gd name="T9" fmla="*/ 2147483646 h 952"/>
              <a:gd name="T10" fmla="*/ 2147483646 w 5400"/>
              <a:gd name="T11" fmla="*/ 0 h 952"/>
              <a:gd name="T12" fmla="*/ 2147483646 w 5400"/>
              <a:gd name="T13" fmla="*/ 214748364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00" h="952">
                <a:moveTo>
                  <a:pt x="216" y="864"/>
                </a:moveTo>
                <a:cubicBezTo>
                  <a:pt x="108" y="864"/>
                  <a:pt x="0" y="864"/>
                  <a:pt x="312" y="864"/>
                </a:cubicBezTo>
                <a:cubicBezTo>
                  <a:pt x="624" y="864"/>
                  <a:pt x="1792" y="952"/>
                  <a:pt x="2088" y="864"/>
                </a:cubicBezTo>
                <a:cubicBezTo>
                  <a:pt x="2384" y="776"/>
                  <a:pt x="2072" y="464"/>
                  <a:pt x="2088" y="336"/>
                </a:cubicBezTo>
                <a:cubicBezTo>
                  <a:pt x="2104" y="208"/>
                  <a:pt x="2072" y="152"/>
                  <a:pt x="2184" y="96"/>
                </a:cubicBezTo>
                <a:cubicBezTo>
                  <a:pt x="2296" y="40"/>
                  <a:pt x="2224" y="0"/>
                  <a:pt x="2760" y="0"/>
                </a:cubicBezTo>
                <a:cubicBezTo>
                  <a:pt x="3296" y="0"/>
                  <a:pt x="4944" y="80"/>
                  <a:pt x="5400" y="96"/>
                </a:cubicBezTo>
              </a:path>
            </a:pathLst>
          </a:custGeom>
          <a:noFill/>
          <a:ln w="28575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9139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05B2F4-C7FA-4F17-9976-9641CE7ACA0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9144000" cy="1143000"/>
          </a:xfrm>
        </p:spPr>
        <p:txBody>
          <a:bodyPr/>
          <a:lstStyle/>
          <a:p>
            <a:r>
              <a:rPr lang="en-US" altLang="en-US" sz="3600"/>
              <a:t>Pruned decision tree for</a:t>
            </a:r>
            <a:br>
              <a:rPr lang="en-US" altLang="en-US" sz="3600"/>
            </a:br>
            <a:r>
              <a:rPr lang="en-US" altLang="en-US" sz="3600"/>
              <a:t>contact lenses recommendation</a:t>
            </a:r>
          </a:p>
        </p:txBody>
      </p:sp>
      <p:grpSp>
        <p:nvGrpSpPr>
          <p:cNvPr id="40964" name="Group 33"/>
          <p:cNvGrpSpPr>
            <a:grpSpLocks/>
          </p:cNvGrpSpPr>
          <p:nvPr/>
        </p:nvGrpSpPr>
        <p:grpSpPr bwMode="auto">
          <a:xfrm>
            <a:off x="2071688" y="2197100"/>
            <a:ext cx="7723188" cy="3702050"/>
            <a:chOff x="345" y="1384"/>
            <a:chExt cx="4865" cy="2332"/>
          </a:xfrm>
        </p:grpSpPr>
        <p:sp>
          <p:nvSpPr>
            <p:cNvPr id="40965" name="Oval 3"/>
            <p:cNvSpPr>
              <a:spLocks noChangeArrowheads="1"/>
            </p:cNvSpPr>
            <p:nvPr/>
          </p:nvSpPr>
          <p:spPr bwMode="auto">
            <a:xfrm>
              <a:off x="1160" y="1384"/>
              <a:ext cx="1056" cy="3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tear prod.</a:t>
              </a:r>
            </a:p>
          </p:txBody>
        </p:sp>
        <p:sp>
          <p:nvSpPr>
            <p:cNvPr id="40966" name="Oval 4"/>
            <p:cNvSpPr>
              <a:spLocks noChangeArrowheads="1"/>
            </p:cNvSpPr>
            <p:nvPr/>
          </p:nvSpPr>
          <p:spPr bwMode="auto">
            <a:xfrm>
              <a:off x="2216" y="1960"/>
              <a:ext cx="1056" cy="3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7" name="Oval 5"/>
            <p:cNvSpPr>
              <a:spLocks noChangeArrowheads="1"/>
            </p:cNvSpPr>
            <p:nvPr/>
          </p:nvSpPr>
          <p:spPr bwMode="auto">
            <a:xfrm>
              <a:off x="3272" y="2536"/>
              <a:ext cx="1056" cy="3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4088" y="3208"/>
              <a:ext cx="768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536" y="2008"/>
              <a:ext cx="768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70" name="Line 8"/>
            <p:cNvSpPr>
              <a:spLocks noChangeShapeType="1"/>
            </p:cNvSpPr>
            <p:nvPr/>
          </p:nvSpPr>
          <p:spPr bwMode="auto">
            <a:xfrm>
              <a:off x="1928" y="1720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>
              <a:off x="4088" y="287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1352" y="143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sl-SI" altLang="en-US" sz="1800" b="1"/>
            </a:p>
          </p:txBody>
        </p:sp>
        <p:sp>
          <p:nvSpPr>
            <p:cNvPr id="40973" name="Text Box 11"/>
            <p:cNvSpPr txBox="1">
              <a:spLocks noChangeArrowheads="1"/>
            </p:cNvSpPr>
            <p:nvPr/>
          </p:nvSpPr>
          <p:spPr bwMode="auto">
            <a:xfrm>
              <a:off x="2264" y="2008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astigmatism</a:t>
              </a:r>
            </a:p>
          </p:txBody>
        </p:sp>
        <p:sp>
          <p:nvSpPr>
            <p:cNvPr id="40974" name="Text Box 12"/>
            <p:cNvSpPr txBox="1">
              <a:spLocks noChangeArrowheads="1"/>
            </p:cNvSpPr>
            <p:nvPr/>
          </p:nvSpPr>
          <p:spPr bwMode="auto">
            <a:xfrm>
              <a:off x="3368" y="2584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spect. pre.</a:t>
              </a:r>
            </a:p>
          </p:txBody>
        </p:sp>
        <p:sp>
          <p:nvSpPr>
            <p:cNvPr id="40975" name="Text Box 13"/>
            <p:cNvSpPr txBox="1">
              <a:spLocks noChangeArrowheads="1"/>
            </p:cNvSpPr>
            <p:nvPr/>
          </p:nvSpPr>
          <p:spPr bwMode="auto">
            <a:xfrm>
              <a:off x="680" y="2056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NONE</a:t>
              </a:r>
            </a:p>
          </p:txBody>
        </p:sp>
        <p:sp>
          <p:nvSpPr>
            <p:cNvPr id="40976" name="Text Box 14"/>
            <p:cNvSpPr txBox="1">
              <a:spLocks noChangeArrowheads="1"/>
            </p:cNvSpPr>
            <p:nvPr/>
          </p:nvSpPr>
          <p:spPr bwMode="auto">
            <a:xfrm>
              <a:off x="4184" y="3208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NONE</a:t>
              </a:r>
              <a:endParaRPr lang="en-US" altLang="en-US" sz="1800" b="1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40977" name="Text Box 15"/>
            <p:cNvSpPr txBox="1">
              <a:spLocks noChangeArrowheads="1"/>
            </p:cNvSpPr>
            <p:nvPr/>
          </p:nvSpPr>
          <p:spPr bwMode="auto">
            <a:xfrm>
              <a:off x="595" y="1672"/>
              <a:ext cx="6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reduced</a:t>
              </a:r>
            </a:p>
          </p:txBody>
        </p:sp>
        <p:sp>
          <p:nvSpPr>
            <p:cNvPr id="40978" name="Text Box 16"/>
            <p:cNvSpPr txBox="1">
              <a:spLocks noChangeArrowheads="1"/>
            </p:cNvSpPr>
            <p:nvPr/>
          </p:nvSpPr>
          <p:spPr bwMode="auto">
            <a:xfrm>
              <a:off x="2072" y="229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no</a:t>
              </a:r>
            </a:p>
          </p:txBody>
        </p:sp>
        <p:sp>
          <p:nvSpPr>
            <p:cNvPr id="40979" name="Text Box 17"/>
            <p:cNvSpPr txBox="1">
              <a:spLocks noChangeArrowheads="1"/>
            </p:cNvSpPr>
            <p:nvPr/>
          </p:nvSpPr>
          <p:spPr bwMode="auto">
            <a:xfrm>
              <a:off x="3560" y="2295"/>
              <a:ext cx="33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yes</a:t>
              </a:r>
            </a:p>
          </p:txBody>
        </p:sp>
        <p:sp>
          <p:nvSpPr>
            <p:cNvPr id="40980" name="Text Box 18"/>
            <p:cNvSpPr txBox="1">
              <a:spLocks noChangeArrowheads="1"/>
            </p:cNvSpPr>
            <p:nvPr/>
          </p:nvSpPr>
          <p:spPr bwMode="auto">
            <a:xfrm>
              <a:off x="2312" y="1672"/>
              <a:ext cx="5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normal</a:t>
              </a:r>
            </a:p>
          </p:txBody>
        </p:sp>
        <p:sp>
          <p:nvSpPr>
            <p:cNvPr id="40981" name="Text Box 19"/>
            <p:cNvSpPr txBox="1">
              <a:spLocks noChangeArrowheads="1"/>
            </p:cNvSpPr>
            <p:nvPr/>
          </p:nvSpPr>
          <p:spPr bwMode="auto">
            <a:xfrm>
              <a:off x="4232" y="2871"/>
              <a:ext cx="9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hypermetrope</a:t>
              </a:r>
            </a:p>
          </p:txBody>
        </p:sp>
        <p:sp>
          <p:nvSpPr>
            <p:cNvPr id="40982" name="Line 20"/>
            <p:cNvSpPr>
              <a:spLocks noChangeShapeType="1"/>
            </p:cNvSpPr>
            <p:nvPr/>
          </p:nvSpPr>
          <p:spPr bwMode="auto">
            <a:xfrm flipH="1">
              <a:off x="2264" y="2296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>
              <a:off x="3080" y="2248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1784" y="2584"/>
              <a:ext cx="768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85" name="Text Box 23"/>
            <p:cNvSpPr txBox="1">
              <a:spLocks noChangeArrowheads="1"/>
            </p:cNvSpPr>
            <p:nvPr/>
          </p:nvSpPr>
          <p:spPr bwMode="auto">
            <a:xfrm>
              <a:off x="1832" y="2632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SOFT</a:t>
              </a:r>
            </a:p>
          </p:txBody>
        </p:sp>
        <p:sp>
          <p:nvSpPr>
            <p:cNvPr id="40986" name="Line 24"/>
            <p:cNvSpPr>
              <a:spLocks noChangeShapeType="1"/>
            </p:cNvSpPr>
            <p:nvPr/>
          </p:nvSpPr>
          <p:spPr bwMode="auto">
            <a:xfrm flipH="1">
              <a:off x="1160" y="1720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7" name="Text Box 25"/>
            <p:cNvSpPr txBox="1">
              <a:spLocks noChangeArrowheads="1"/>
            </p:cNvSpPr>
            <p:nvPr/>
          </p:nvSpPr>
          <p:spPr bwMode="auto">
            <a:xfrm>
              <a:off x="2840" y="2871"/>
              <a:ext cx="5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myope</a:t>
              </a:r>
            </a:p>
          </p:txBody>
        </p:sp>
        <p:sp>
          <p:nvSpPr>
            <p:cNvPr id="40988" name="Line 26"/>
            <p:cNvSpPr>
              <a:spLocks noChangeShapeType="1"/>
            </p:cNvSpPr>
            <p:nvPr/>
          </p:nvSpPr>
          <p:spPr bwMode="auto">
            <a:xfrm flipH="1">
              <a:off x="3272" y="2872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9" name="Rectangle 27"/>
            <p:cNvSpPr>
              <a:spLocks noChangeArrowheads="1"/>
            </p:cNvSpPr>
            <p:nvPr/>
          </p:nvSpPr>
          <p:spPr bwMode="auto">
            <a:xfrm>
              <a:off x="2792" y="3160"/>
              <a:ext cx="768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90" name="Text Box 28"/>
            <p:cNvSpPr txBox="1">
              <a:spLocks noChangeArrowheads="1"/>
            </p:cNvSpPr>
            <p:nvPr/>
          </p:nvSpPr>
          <p:spPr bwMode="auto">
            <a:xfrm>
              <a:off x="2936" y="3207"/>
              <a:ext cx="5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HARD</a:t>
              </a:r>
            </a:p>
          </p:txBody>
        </p:sp>
        <p:sp>
          <p:nvSpPr>
            <p:cNvPr id="40991" name="Rectangle 29"/>
            <p:cNvSpPr>
              <a:spLocks noChangeArrowheads="1"/>
            </p:cNvSpPr>
            <p:nvPr/>
          </p:nvSpPr>
          <p:spPr bwMode="auto">
            <a:xfrm>
              <a:off x="345" y="2396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[N=12,S+H=0]</a:t>
              </a:r>
            </a:p>
          </p:txBody>
        </p:sp>
        <p:sp>
          <p:nvSpPr>
            <p:cNvPr id="40992" name="Rectangle 30"/>
            <p:cNvSpPr>
              <a:spLocks noChangeArrowheads="1"/>
            </p:cNvSpPr>
            <p:nvPr/>
          </p:nvSpPr>
          <p:spPr bwMode="auto">
            <a:xfrm>
              <a:off x="3974" y="3485"/>
              <a:ext cx="9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[N=2, S+H=1]</a:t>
              </a:r>
            </a:p>
          </p:txBody>
        </p:sp>
        <p:sp>
          <p:nvSpPr>
            <p:cNvPr id="40993" name="Rectangle 31"/>
            <p:cNvSpPr>
              <a:spLocks noChangeArrowheads="1"/>
            </p:cNvSpPr>
            <p:nvPr/>
          </p:nvSpPr>
          <p:spPr bwMode="auto">
            <a:xfrm>
              <a:off x="1707" y="2958"/>
              <a:ext cx="9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[S=5,H+N=1]</a:t>
              </a:r>
            </a:p>
          </p:txBody>
        </p:sp>
        <p:sp>
          <p:nvSpPr>
            <p:cNvPr id="40994" name="Rectangle 32"/>
            <p:cNvSpPr>
              <a:spLocks noChangeArrowheads="1"/>
            </p:cNvSpPr>
            <p:nvPr/>
          </p:nvSpPr>
          <p:spPr bwMode="auto">
            <a:xfrm>
              <a:off x="2704" y="3502"/>
              <a:ext cx="9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[H=3,S+N=2]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18762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87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5" y="229704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942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ECBA23-EF97-456A-9270-FC8884B2654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458200" cy="1143000"/>
          </a:xfrm>
        </p:spPr>
        <p:txBody>
          <a:bodyPr/>
          <a:lstStyle/>
          <a:p>
            <a:r>
              <a:rPr lang="en-US" altLang="en-US" sz="3600"/>
              <a:t>Selected decision/regression </a:t>
            </a:r>
            <a:br>
              <a:rPr lang="en-US" altLang="en-US" sz="3600"/>
            </a:br>
            <a:r>
              <a:rPr lang="en-US" altLang="en-US" sz="3600"/>
              <a:t>tree learners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828800"/>
            <a:ext cx="8202613" cy="4572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/>
              <a:t>Decision tree learners</a:t>
            </a:r>
          </a:p>
          <a:p>
            <a:pPr lvl="1">
              <a:lnSpc>
                <a:spcPct val="160000"/>
              </a:lnSpc>
            </a:pPr>
            <a:r>
              <a:rPr lang="en-US" altLang="en-US"/>
              <a:t>ID3 (Quinlan 1979)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CART (Breiman et al. 1984)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Assistant (Cestnik et al. 1987)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C4.5 (Quinlan 1993), C5 (See5, Quinlan)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J48 (available in WEKA), Tree (in Orange)</a:t>
            </a:r>
          </a:p>
          <a:p>
            <a:pPr>
              <a:lnSpc>
                <a:spcPct val="160000"/>
              </a:lnSpc>
            </a:pPr>
            <a:r>
              <a:rPr lang="en-US" altLang="en-US"/>
              <a:t>Regression tree learners, model tree learners</a:t>
            </a:r>
          </a:p>
          <a:p>
            <a:pPr lvl="1">
              <a:lnSpc>
                <a:spcPct val="160000"/>
              </a:lnSpc>
            </a:pPr>
            <a:r>
              <a:rPr lang="en-US" altLang="en-US"/>
              <a:t>M5, M5P (implemented in WEKA), Tree (in Orange)</a:t>
            </a:r>
          </a:p>
        </p:txBody>
      </p:sp>
    </p:spTree>
    <p:extLst>
      <p:ext uri="{BB962C8B-B14F-4D97-AF65-F5344CB8AC3E}">
        <p14:creationId xmlns:p14="http://schemas.microsoft.com/office/powerpoint/2010/main" val="6002822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6E3223-1F9E-4B6E-9631-E865756F4F8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8839200" cy="68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Appropriate problems for </a:t>
            </a:r>
            <a:br>
              <a:rPr lang="en-US" altLang="en-US" sz="3600"/>
            </a:br>
            <a:r>
              <a:rPr lang="en-US" altLang="en-US" sz="3600"/>
              <a:t>decision tree learning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Classification problems: classify an instance into one of a discrete set of possible categories (medical diagnosis, classifying loan applicants, …)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Characteristics: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instances described by attribute-value pairs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 </a:t>
            </a:r>
            <a:r>
              <a:rPr lang="en-US" altLang="en-US" sz="2000"/>
              <a:t>(discrete or real-valued attributes)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target function has discrete output values     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/>
              <a:t>	(boolean or multi-valued, if real-valued then regression trees)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disjunctive hypothesis may be required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training data may be noisy                                     </a:t>
            </a:r>
            <a:r>
              <a:rPr lang="en-US" altLang="en-US" sz="2000"/>
              <a:t>(classification errors and/or errors in attribute values)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training data may contain missing attribute values</a:t>
            </a:r>
          </a:p>
        </p:txBody>
      </p:sp>
    </p:spTree>
    <p:extLst>
      <p:ext uri="{BB962C8B-B14F-4D97-AF65-F5344CB8AC3E}">
        <p14:creationId xmlns:p14="http://schemas.microsoft.com/office/powerpoint/2010/main" val="69476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0" y="967492"/>
            <a:ext cx="8991600" cy="477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Learning tasks depend on the type of input data and the goal of learning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tabular data </a:t>
            </a:r>
            <a:r>
              <a:rPr lang="en-US" dirty="0"/>
              <a:t>– prediction and classification, clustering,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relational databases </a:t>
            </a:r>
            <a:r>
              <a:rPr lang="en-US" dirty="0"/>
              <a:t>– relational learning, inductive logic programming,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graphs </a:t>
            </a:r>
            <a:r>
              <a:rPr lang="en-US" dirty="0"/>
              <a:t>– network analysis, social network analysis, link prediction, node classification, network completion,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texts</a:t>
            </a:r>
            <a:r>
              <a:rPr lang="en-US" dirty="0"/>
              <a:t> – text mining, sentiment analysis, hate speech detection,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Web pages </a:t>
            </a:r>
            <a:r>
              <a:rPr lang="en-US" dirty="0"/>
              <a:t>– Web page recommendation,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heterogeneous data and heterogeneous information networks </a:t>
            </a:r>
            <a:r>
              <a:rPr lang="en-US" dirty="0"/>
              <a:t>– classification of data instances, node classification, link prediction, …</a:t>
            </a: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868174-9202-4047-BAC4-CC9365C6D6F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458200" cy="747713"/>
          </a:xfrm>
        </p:spPr>
        <p:txBody>
          <a:bodyPr/>
          <a:lstStyle/>
          <a:p>
            <a:r>
              <a:rPr lang="en-US" altLang="en-US" sz="3600"/>
              <a:t>Selected decision tree learners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9013" y="1268413"/>
            <a:ext cx="8153400" cy="50292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/>
              <a:t>Decision tree learners: Tree (in Orange)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09789"/>
            <a:ext cx="54737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959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91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5" y="274552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035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6B620-528B-4625-9CB5-BDD5C30590D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3600"/>
              <a:t>Regression tree learning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600200"/>
            <a:ext cx="8077200" cy="3657600"/>
          </a:xfrm>
        </p:spPr>
        <p:txBody>
          <a:bodyPr/>
          <a:lstStyle/>
          <a:p>
            <a:r>
              <a:rPr lang="en-US" altLang="en-US" sz="2400"/>
              <a:t>Estimation or regression task: given objects described with attribute values, induce a model to predict the numeric class value</a:t>
            </a:r>
          </a:p>
          <a:p>
            <a:r>
              <a:rPr lang="en-US" altLang="en-US" sz="2400"/>
              <a:t>Data are objects, characterized with attributes (discrete or continuous), classes of objects are continuous (numeric)</a:t>
            </a:r>
          </a:p>
          <a:p>
            <a:pPr>
              <a:lnSpc>
                <a:spcPct val="160000"/>
              </a:lnSpc>
            </a:pPr>
            <a:r>
              <a:rPr lang="en-US" altLang="en-US" sz="2400"/>
              <a:t>Regression tree learners, model tree learners: 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M5 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M5P (implemented in WEKA)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Tree (in Orange)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935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93</a:t>
            </a:fld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Regression tree</a:t>
            </a:r>
            <a:endParaRPr/>
          </a:p>
        </p:txBody>
      </p:sp>
      <p:pic>
        <p:nvPicPr>
          <p:cNvPr id="497" name="Google Shape;4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341438"/>
            <a:ext cx="5688012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537" y="3170237"/>
            <a:ext cx="4716462" cy="368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8767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94</a:t>
            </a:fld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title"/>
          </p:nvPr>
        </p:nvSpPr>
        <p:spPr>
          <a:xfrm>
            <a:off x="1703387" y="274638"/>
            <a:ext cx="30972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Model tree</a:t>
            </a:r>
            <a:endParaRPr/>
          </a:p>
        </p:txBody>
      </p:sp>
      <p:pic>
        <p:nvPicPr>
          <p:cNvPr id="505" name="Google Shape;5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7576" y="1"/>
            <a:ext cx="5940425" cy="25669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6" name="Google Shape;506;p14"/>
          <p:cNvGraphicFramePr/>
          <p:nvPr/>
        </p:nvGraphicFramePr>
        <p:xfrm>
          <a:off x="1524001" y="2595563"/>
          <a:ext cx="6732587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r:id="rId5" imgW="6732587" imgH="4262437" progId="Excel.Chart.8">
                  <p:embed/>
                </p:oleObj>
              </mc:Choice>
              <mc:Fallback>
                <p:oleObj r:id="rId5" imgW="6732587" imgH="426243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524001" y="2595563"/>
                        <a:ext cx="6732587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1848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87A0C0-25FE-42D7-A35D-EC1B35BA254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8991600" cy="1143000"/>
          </a:xfrm>
        </p:spPr>
        <p:txBody>
          <a:bodyPr/>
          <a:lstStyle/>
          <a:p>
            <a:r>
              <a:rPr lang="en-US" altLang="en-US" sz="3600"/>
              <a:t>Predicting algal biomass: regression tree</a:t>
            </a:r>
          </a:p>
        </p:txBody>
      </p:sp>
      <p:sp>
        <p:nvSpPr>
          <p:cNvPr id="46084" name="Oval 3"/>
          <p:cNvSpPr>
            <a:spLocks noChangeArrowheads="1"/>
          </p:cNvSpPr>
          <p:nvPr/>
        </p:nvSpPr>
        <p:spPr bwMode="auto">
          <a:xfrm>
            <a:off x="5638800" y="23622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5" name="Oval 4"/>
          <p:cNvSpPr>
            <a:spLocks noChangeArrowheads="1"/>
          </p:cNvSpPr>
          <p:nvPr/>
        </p:nvSpPr>
        <p:spPr bwMode="auto">
          <a:xfrm>
            <a:off x="6705600" y="41148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6" name="Oval 5"/>
          <p:cNvSpPr>
            <a:spLocks noChangeArrowheads="1"/>
          </p:cNvSpPr>
          <p:nvPr/>
        </p:nvSpPr>
        <p:spPr bwMode="auto">
          <a:xfrm>
            <a:off x="7620000" y="32766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7" name="Oval 6"/>
          <p:cNvSpPr>
            <a:spLocks noChangeArrowheads="1"/>
          </p:cNvSpPr>
          <p:nvPr/>
        </p:nvSpPr>
        <p:spPr bwMode="auto">
          <a:xfrm>
            <a:off x="3657600" y="32004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8" name="Oval 7"/>
          <p:cNvSpPr>
            <a:spLocks noChangeArrowheads="1"/>
          </p:cNvSpPr>
          <p:nvPr/>
        </p:nvSpPr>
        <p:spPr bwMode="auto">
          <a:xfrm>
            <a:off x="5638800" y="51054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9" name="Oval 8"/>
          <p:cNvSpPr>
            <a:spLocks noChangeArrowheads="1"/>
          </p:cNvSpPr>
          <p:nvPr/>
        </p:nvSpPr>
        <p:spPr bwMode="auto">
          <a:xfrm>
            <a:off x="2362200" y="41148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1676400" y="53340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3505200" y="53340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2" name="Rectangle 11"/>
          <p:cNvSpPr>
            <a:spLocks noChangeArrowheads="1"/>
          </p:cNvSpPr>
          <p:nvPr/>
        </p:nvSpPr>
        <p:spPr bwMode="auto">
          <a:xfrm>
            <a:off x="4876800" y="62484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3" name="Rectangle 12"/>
          <p:cNvSpPr>
            <a:spLocks noChangeArrowheads="1"/>
          </p:cNvSpPr>
          <p:nvPr/>
        </p:nvSpPr>
        <p:spPr bwMode="auto">
          <a:xfrm>
            <a:off x="6934200" y="62484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8229600" y="51816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5" name="Rectangle 14"/>
          <p:cNvSpPr>
            <a:spLocks noChangeArrowheads="1"/>
          </p:cNvSpPr>
          <p:nvPr/>
        </p:nvSpPr>
        <p:spPr bwMode="auto">
          <a:xfrm>
            <a:off x="9220200" y="42672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4572000" y="41910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>
            <a:off x="2895600" y="47244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3048000" y="4724400"/>
            <a:ext cx="990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99" name="Line 18"/>
          <p:cNvSpPr>
            <a:spLocks noChangeShapeType="1"/>
          </p:cNvSpPr>
          <p:nvPr/>
        </p:nvSpPr>
        <p:spPr bwMode="auto">
          <a:xfrm flipH="1">
            <a:off x="3352800" y="37338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>
            <a:off x="4114800" y="3733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 flipH="1">
            <a:off x="5181600" y="28956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2" name="Line 21"/>
          <p:cNvSpPr>
            <a:spLocks noChangeShapeType="1"/>
          </p:cNvSpPr>
          <p:nvPr/>
        </p:nvSpPr>
        <p:spPr bwMode="auto">
          <a:xfrm>
            <a:off x="6858000" y="28956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3" name="Line 22"/>
          <p:cNvSpPr>
            <a:spLocks noChangeShapeType="1"/>
          </p:cNvSpPr>
          <p:nvPr/>
        </p:nvSpPr>
        <p:spPr bwMode="auto">
          <a:xfrm flipH="1">
            <a:off x="8229600" y="3886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4" name="Line 23"/>
          <p:cNvSpPr>
            <a:spLocks noChangeShapeType="1"/>
          </p:cNvSpPr>
          <p:nvPr/>
        </p:nvSpPr>
        <p:spPr bwMode="auto">
          <a:xfrm>
            <a:off x="8839200" y="3886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5" name="Line 24"/>
          <p:cNvSpPr>
            <a:spLocks noChangeShapeType="1"/>
          </p:cNvSpPr>
          <p:nvPr/>
        </p:nvSpPr>
        <p:spPr bwMode="auto">
          <a:xfrm flipH="1">
            <a:off x="7010400" y="4724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6" name="Line 25"/>
          <p:cNvSpPr>
            <a:spLocks noChangeShapeType="1"/>
          </p:cNvSpPr>
          <p:nvPr/>
        </p:nvSpPr>
        <p:spPr bwMode="auto">
          <a:xfrm>
            <a:off x="7620000" y="47244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7" name="Line 26"/>
          <p:cNvSpPr>
            <a:spLocks noChangeShapeType="1"/>
          </p:cNvSpPr>
          <p:nvPr/>
        </p:nvSpPr>
        <p:spPr bwMode="auto">
          <a:xfrm flipH="1">
            <a:off x="5943600" y="56388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8" name="Line 27"/>
          <p:cNvSpPr>
            <a:spLocks noChangeShapeType="1"/>
          </p:cNvSpPr>
          <p:nvPr/>
        </p:nvSpPr>
        <p:spPr bwMode="auto">
          <a:xfrm>
            <a:off x="6781800" y="5638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9" name="Text Box 28"/>
          <p:cNvSpPr txBox="1">
            <a:spLocks noChangeArrowheads="1"/>
          </p:cNvSpPr>
          <p:nvPr/>
        </p:nvSpPr>
        <p:spPr bwMode="auto">
          <a:xfrm>
            <a:off x="6172200" y="24384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Month</a:t>
            </a:r>
          </a:p>
        </p:txBody>
      </p:sp>
      <p:sp>
        <p:nvSpPr>
          <p:cNvPr id="46110" name="Text Box 29"/>
          <p:cNvSpPr txBox="1">
            <a:spLocks noChangeArrowheads="1"/>
          </p:cNvSpPr>
          <p:nvPr/>
        </p:nvSpPr>
        <p:spPr bwMode="auto">
          <a:xfrm>
            <a:off x="4114800" y="3276601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Ptot</a:t>
            </a:r>
          </a:p>
        </p:txBody>
      </p:sp>
      <p:sp>
        <p:nvSpPr>
          <p:cNvPr id="46111" name="Text Box 30"/>
          <p:cNvSpPr txBox="1">
            <a:spLocks noChangeArrowheads="1"/>
          </p:cNvSpPr>
          <p:nvPr/>
        </p:nvSpPr>
        <p:spPr bwMode="auto">
          <a:xfrm>
            <a:off x="9220201" y="42672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2.34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1.65</a:t>
            </a:r>
          </a:p>
        </p:txBody>
      </p:sp>
      <p:sp>
        <p:nvSpPr>
          <p:cNvPr id="46112" name="Text Box 31"/>
          <p:cNvSpPr txBox="1">
            <a:spLocks noChangeArrowheads="1"/>
          </p:cNvSpPr>
          <p:nvPr/>
        </p:nvSpPr>
        <p:spPr bwMode="auto">
          <a:xfrm>
            <a:off x="7239000" y="4191001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Ptot</a:t>
            </a:r>
          </a:p>
        </p:txBody>
      </p:sp>
      <p:sp>
        <p:nvSpPr>
          <p:cNvPr id="46113" name="Text Box 32"/>
          <p:cNvSpPr txBox="1">
            <a:spLocks noChangeArrowheads="1"/>
          </p:cNvSpPr>
          <p:nvPr/>
        </p:nvSpPr>
        <p:spPr bwMode="auto">
          <a:xfrm>
            <a:off x="8305800" y="33528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Si</a:t>
            </a:r>
          </a:p>
        </p:txBody>
      </p:sp>
      <p:sp>
        <p:nvSpPr>
          <p:cNvPr id="46114" name="Text Box 33"/>
          <p:cNvSpPr txBox="1">
            <a:spLocks noChangeArrowheads="1"/>
          </p:cNvSpPr>
          <p:nvPr/>
        </p:nvSpPr>
        <p:spPr bwMode="auto">
          <a:xfrm>
            <a:off x="6248400" y="51816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Si</a:t>
            </a:r>
          </a:p>
        </p:txBody>
      </p:sp>
      <p:sp>
        <p:nvSpPr>
          <p:cNvPr id="46115" name="Text Box 34"/>
          <p:cNvSpPr txBox="1">
            <a:spLocks noChangeArrowheads="1"/>
          </p:cNvSpPr>
          <p:nvPr/>
        </p:nvSpPr>
        <p:spPr bwMode="auto">
          <a:xfrm>
            <a:off x="3505201" y="5334001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2.08 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0.71</a:t>
            </a:r>
          </a:p>
        </p:txBody>
      </p:sp>
      <p:sp>
        <p:nvSpPr>
          <p:cNvPr id="46116" name="Text Box 35"/>
          <p:cNvSpPr txBox="1">
            <a:spLocks noChangeArrowheads="1"/>
          </p:cNvSpPr>
          <p:nvPr/>
        </p:nvSpPr>
        <p:spPr bwMode="auto">
          <a:xfrm>
            <a:off x="1752601" y="53340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2.97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1.09</a:t>
            </a:r>
          </a:p>
        </p:txBody>
      </p:sp>
      <p:sp>
        <p:nvSpPr>
          <p:cNvPr id="46117" name="Text Box 36"/>
          <p:cNvSpPr txBox="1">
            <a:spLocks noChangeArrowheads="1"/>
          </p:cNvSpPr>
          <p:nvPr/>
        </p:nvSpPr>
        <p:spPr bwMode="auto">
          <a:xfrm>
            <a:off x="2743200" y="4191001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Ptot</a:t>
            </a:r>
          </a:p>
        </p:txBody>
      </p:sp>
      <p:sp>
        <p:nvSpPr>
          <p:cNvPr id="46118" name="Text Box 37"/>
          <p:cNvSpPr txBox="1">
            <a:spLocks noChangeArrowheads="1"/>
          </p:cNvSpPr>
          <p:nvPr/>
        </p:nvSpPr>
        <p:spPr bwMode="auto">
          <a:xfrm>
            <a:off x="4572001" y="4191001"/>
            <a:ext cx="1198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4.32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en-US" sz="1800"/>
              <a:t>2.07</a:t>
            </a:r>
          </a:p>
        </p:txBody>
      </p:sp>
      <p:sp>
        <p:nvSpPr>
          <p:cNvPr id="46119" name="Text Box 38"/>
          <p:cNvSpPr txBox="1">
            <a:spLocks noChangeArrowheads="1"/>
          </p:cNvSpPr>
          <p:nvPr/>
        </p:nvSpPr>
        <p:spPr bwMode="auto">
          <a:xfrm>
            <a:off x="6934201" y="62484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0.70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0.34</a:t>
            </a:r>
          </a:p>
        </p:txBody>
      </p:sp>
      <p:sp>
        <p:nvSpPr>
          <p:cNvPr id="46120" name="Text Box 39"/>
          <p:cNvSpPr txBox="1">
            <a:spLocks noChangeArrowheads="1"/>
          </p:cNvSpPr>
          <p:nvPr/>
        </p:nvSpPr>
        <p:spPr bwMode="auto">
          <a:xfrm>
            <a:off x="4876801" y="62484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1.15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0.21</a:t>
            </a:r>
          </a:p>
        </p:txBody>
      </p:sp>
      <p:sp>
        <p:nvSpPr>
          <p:cNvPr id="46121" name="Text Box 40"/>
          <p:cNvSpPr txBox="1">
            <a:spLocks noChangeArrowheads="1"/>
          </p:cNvSpPr>
          <p:nvPr/>
        </p:nvSpPr>
        <p:spPr bwMode="auto">
          <a:xfrm>
            <a:off x="8229601" y="5181601"/>
            <a:ext cx="1198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1.28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en-US" sz="1800"/>
              <a:t>1.08</a:t>
            </a:r>
          </a:p>
        </p:txBody>
      </p:sp>
      <p:sp>
        <p:nvSpPr>
          <p:cNvPr id="46122" name="Text Box 41"/>
          <p:cNvSpPr txBox="1">
            <a:spLocks noChangeArrowheads="1"/>
          </p:cNvSpPr>
          <p:nvPr/>
        </p:nvSpPr>
        <p:spPr bwMode="auto">
          <a:xfrm>
            <a:off x="4953001" y="2697163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Jan.-June</a:t>
            </a:r>
          </a:p>
        </p:txBody>
      </p:sp>
      <p:sp>
        <p:nvSpPr>
          <p:cNvPr id="46123" name="Text Box 42"/>
          <p:cNvSpPr txBox="1">
            <a:spLocks noChangeArrowheads="1"/>
          </p:cNvSpPr>
          <p:nvPr/>
        </p:nvSpPr>
        <p:spPr bwMode="auto">
          <a:xfrm>
            <a:off x="4495800" y="3733800"/>
            <a:ext cx="68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9.34</a:t>
            </a:r>
          </a:p>
        </p:txBody>
      </p:sp>
      <p:sp>
        <p:nvSpPr>
          <p:cNvPr id="46124" name="Text Box 43"/>
          <p:cNvSpPr txBox="1">
            <a:spLocks noChangeArrowheads="1"/>
          </p:cNvSpPr>
          <p:nvPr/>
        </p:nvSpPr>
        <p:spPr bwMode="auto">
          <a:xfrm>
            <a:off x="7620000" y="3733800"/>
            <a:ext cx="67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</a:t>
            </a:r>
            <a:r>
              <a:rPr lang="en-US" altLang="en-US" sz="1400"/>
              <a:t> 10.1</a:t>
            </a:r>
          </a:p>
        </p:txBody>
      </p:sp>
      <p:sp>
        <p:nvSpPr>
          <p:cNvPr id="46125" name="Text Box 44"/>
          <p:cNvSpPr txBox="1">
            <a:spLocks noChangeArrowheads="1"/>
          </p:cNvSpPr>
          <p:nvPr/>
        </p:nvSpPr>
        <p:spPr bwMode="auto">
          <a:xfrm>
            <a:off x="9067801" y="3810000"/>
            <a:ext cx="631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&gt;10.1</a:t>
            </a:r>
          </a:p>
        </p:txBody>
      </p:sp>
      <p:sp>
        <p:nvSpPr>
          <p:cNvPr id="46126" name="Text Box 45"/>
          <p:cNvSpPr txBox="1">
            <a:spLocks noChangeArrowheads="1"/>
          </p:cNvSpPr>
          <p:nvPr/>
        </p:nvSpPr>
        <p:spPr bwMode="auto">
          <a:xfrm>
            <a:off x="7391400" y="2819400"/>
            <a:ext cx="102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July - Dec.</a:t>
            </a:r>
          </a:p>
        </p:txBody>
      </p:sp>
      <p:sp>
        <p:nvSpPr>
          <p:cNvPr id="46127" name="Text Box 46"/>
          <p:cNvSpPr txBox="1">
            <a:spLocks noChangeArrowheads="1"/>
          </p:cNvSpPr>
          <p:nvPr/>
        </p:nvSpPr>
        <p:spPr bwMode="auto">
          <a:xfrm>
            <a:off x="7010400" y="5715000"/>
            <a:ext cx="68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2.13</a:t>
            </a:r>
          </a:p>
        </p:txBody>
      </p:sp>
      <p:sp>
        <p:nvSpPr>
          <p:cNvPr id="46128" name="Text Box 47"/>
          <p:cNvSpPr txBox="1">
            <a:spLocks noChangeArrowheads="1"/>
          </p:cNvSpPr>
          <p:nvPr/>
        </p:nvSpPr>
        <p:spPr bwMode="auto">
          <a:xfrm>
            <a:off x="5410200" y="5562600"/>
            <a:ext cx="67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</a:t>
            </a:r>
            <a:r>
              <a:rPr lang="en-US" altLang="en-US" sz="1400"/>
              <a:t> 2.13</a:t>
            </a:r>
          </a:p>
        </p:txBody>
      </p:sp>
      <p:sp>
        <p:nvSpPr>
          <p:cNvPr id="46129" name="Text Box 48"/>
          <p:cNvSpPr txBox="1">
            <a:spLocks noChangeArrowheads="1"/>
          </p:cNvSpPr>
          <p:nvPr/>
        </p:nvSpPr>
        <p:spPr bwMode="auto">
          <a:xfrm>
            <a:off x="6477001" y="4648200"/>
            <a:ext cx="62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</a:t>
            </a:r>
            <a:r>
              <a:rPr lang="en-US" altLang="en-US" sz="1400"/>
              <a:t>  9.1</a:t>
            </a:r>
          </a:p>
        </p:txBody>
      </p:sp>
      <p:sp>
        <p:nvSpPr>
          <p:cNvPr id="46130" name="Text Box 49"/>
          <p:cNvSpPr txBox="1">
            <a:spLocks noChangeArrowheads="1"/>
          </p:cNvSpPr>
          <p:nvPr/>
        </p:nvSpPr>
        <p:spPr bwMode="auto">
          <a:xfrm>
            <a:off x="8077201" y="4724400"/>
            <a:ext cx="58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9.1</a:t>
            </a:r>
          </a:p>
        </p:txBody>
      </p:sp>
      <p:sp>
        <p:nvSpPr>
          <p:cNvPr id="46131" name="Text Box 50"/>
          <p:cNvSpPr txBox="1">
            <a:spLocks noChangeArrowheads="1"/>
          </p:cNvSpPr>
          <p:nvPr/>
        </p:nvSpPr>
        <p:spPr bwMode="auto">
          <a:xfrm>
            <a:off x="2971801" y="3581400"/>
            <a:ext cx="66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 </a:t>
            </a:r>
            <a:r>
              <a:rPr lang="en-US" altLang="en-US" sz="1400"/>
              <a:t>9.34</a:t>
            </a:r>
          </a:p>
        </p:txBody>
      </p:sp>
      <p:sp>
        <p:nvSpPr>
          <p:cNvPr id="46132" name="Text Box 51"/>
          <p:cNvSpPr txBox="1">
            <a:spLocks noChangeArrowheads="1"/>
          </p:cNvSpPr>
          <p:nvPr/>
        </p:nvSpPr>
        <p:spPr bwMode="auto">
          <a:xfrm>
            <a:off x="2362200" y="4724400"/>
            <a:ext cx="54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 5.9</a:t>
            </a:r>
          </a:p>
        </p:txBody>
      </p:sp>
      <p:sp>
        <p:nvSpPr>
          <p:cNvPr id="46133" name="Text Box 52"/>
          <p:cNvSpPr txBox="1">
            <a:spLocks noChangeArrowheads="1"/>
          </p:cNvSpPr>
          <p:nvPr/>
        </p:nvSpPr>
        <p:spPr bwMode="auto">
          <a:xfrm>
            <a:off x="3733801" y="4724400"/>
            <a:ext cx="58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5.9</a:t>
            </a:r>
          </a:p>
        </p:txBody>
      </p:sp>
    </p:spTree>
    <p:extLst>
      <p:ext uri="{BB962C8B-B14F-4D97-AF65-F5344CB8AC3E}">
        <p14:creationId xmlns:p14="http://schemas.microsoft.com/office/powerpoint/2010/main" val="24299384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62BCB9-7614-4C2D-AB76-B0B9AB0CBC3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38125"/>
            <a:ext cx="11785600" cy="1749714"/>
          </a:xfrm>
        </p:spPr>
        <p:txBody>
          <a:bodyPr/>
          <a:lstStyle/>
          <a:p>
            <a:pPr>
              <a:buClr>
                <a:srgbClr val="000099"/>
              </a:buClr>
              <a:buSzPts val="3600"/>
            </a:pPr>
            <a:r>
              <a:rPr lang="en-US" altLang="en-US" sz="3600" dirty="0"/>
              <a:t>Regression learners:</a:t>
            </a:r>
            <a:br>
              <a:rPr lang="en-US" altLang="en-US" sz="3600" dirty="0"/>
            </a:br>
            <a:r>
              <a:rPr lang="en-US" altLang="en-US" sz="3600" dirty="0"/>
              <a:t>Which predictor is the best?</a:t>
            </a:r>
            <a:br>
              <a:rPr lang="en-US" altLang="en-US" sz="3600" dirty="0"/>
            </a:b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1945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49" y="2431524"/>
            <a:ext cx="79914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529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3EC9C6-2324-445A-8AA7-D69BA1A82C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99906" name="Group 2">
            <a:extLst>
              <a:ext uri="{FF2B5EF4-FFF2-40B4-BE49-F238E27FC236}">
                <a16:creationId xmlns:a16="http://schemas.microsoft.com/office/drawing/2014/main" id="{9570E868-0BFB-464E-BEDA-F0F7F925BEA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92314" y="260351"/>
          <a:ext cx="8301037" cy="5791201"/>
        </p:xfrm>
        <a:graphic>
          <a:graphicData uri="http://schemas.openxmlformats.org/drawingml/2006/table">
            <a:tbl>
              <a:tblPr/>
              <a:tblGrid>
                <a:gridCol w="415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Regression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Classification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Data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 attribute-value 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Target variable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Continuous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Target variable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Categorical (nominal)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Evaluation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 cross validation, separate test set,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Error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MSE, MAE, RMSE,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Error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1-accuracy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Algorithms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Linear regression, regression trees,…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Algorithms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Decision trees, Naïve Bayes,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Baseline predictor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Mean of the target 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Baseline predictor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Majority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0268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ts val="1600"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lt1"/>
                </a:buClr>
                <a:buSzPts val="1600"/>
              </a:pPr>
              <a:t>98</a:t>
            </a:fld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89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Lesson 2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1668462" y="1456619"/>
            <a:ext cx="8820150" cy="508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Decision tree learning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Addresses classification problems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Algorithms use search heuristics to search the space of possible trees in a top-down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Training data may be noisy - tree pruning help dealing with noisy data to improve predictive accuracy on new, unlabeled data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Regression tree learning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Addresses predictive modeling from numeric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Advanced regression tree and model tree learners exist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Notice different evaluation criteria for classification </a:t>
            </a:r>
            <a:r>
              <a:rPr lang="en-US" altLang="en-US">
                <a:solidFill>
                  <a:srgbClr val="000099"/>
                </a:solidFill>
              </a:rPr>
              <a:t>and regression</a:t>
            </a:r>
            <a:endParaRPr lang="en-US" altLang="en-US" dirty="0">
              <a:solidFill>
                <a:srgbClr val="000099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859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99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3: </a:t>
            </a:r>
            <a:br>
              <a:rPr lang="en-US" sz="3600" dirty="0"/>
            </a:br>
            <a:r>
              <a:rPr lang="en-US" sz="3600" dirty="0"/>
              <a:t>Rule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Classification rule learning algorithm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Learning individual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1658261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7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ball">
  <a:themeElements>
    <a:clrScheme name="">
      <a:dk1>
        <a:srgbClr val="000000"/>
      </a:dk1>
      <a:lt1>
        <a:srgbClr val="000000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AAAAA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eball">
  <a:themeElements>
    <a:clrScheme name="">
      <a:dk1>
        <a:srgbClr val="000000"/>
      </a:dk1>
      <a:lt1>
        <a:srgbClr val="000000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AAAAA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7312</Words>
  <Application>Microsoft Office PowerPoint</Application>
  <PresentationFormat>Widescreen</PresentationFormat>
  <Paragraphs>1369</Paragraphs>
  <Slides>132</Slides>
  <Notes>93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132</vt:i4>
      </vt:variant>
    </vt:vector>
  </HeadingPairs>
  <TitlesOfParts>
    <vt:vector size="155" baseType="lpstr">
      <vt:lpstr>MS PGothic</vt:lpstr>
      <vt:lpstr>Arial</vt:lpstr>
      <vt:lpstr>Arial Narrow</vt:lpstr>
      <vt:lpstr>Calibri</vt:lpstr>
      <vt:lpstr>Calibri Light</vt:lpstr>
      <vt:lpstr>Comic Sans MS</vt:lpstr>
      <vt:lpstr>Courier</vt:lpstr>
      <vt:lpstr>Helvetica</vt:lpstr>
      <vt:lpstr>Helvetica Neue</vt:lpstr>
      <vt:lpstr>Noto Sans Symbols</vt:lpstr>
      <vt:lpstr>Symbol</vt:lpstr>
      <vt:lpstr>Tahoma</vt:lpstr>
      <vt:lpstr>Times</vt:lpstr>
      <vt:lpstr>Times New Roman</vt:lpstr>
      <vt:lpstr>Wingdings</vt:lpstr>
      <vt:lpstr>Office Theme</vt:lpstr>
      <vt:lpstr>Fireball</vt:lpstr>
      <vt:lpstr>1_Fireball</vt:lpstr>
      <vt:lpstr>Microsoft Excel 97-2003 Worksheet</vt:lpstr>
      <vt:lpstr>Worksheet</vt:lpstr>
      <vt:lpstr>Microsoft Excel Chart</vt:lpstr>
      <vt:lpstr>Visio.Drawing.11</vt:lpstr>
      <vt:lpstr>Equation</vt:lpstr>
      <vt:lpstr> Data and Text Mining Introduction to Data Mining 2024 / 2025 </vt:lpstr>
      <vt:lpstr>Introduction to Data Mining</vt:lpstr>
      <vt:lpstr>Introduction to Data Mining</vt:lpstr>
      <vt:lpstr>Lesson 1:  Introduction to Data Mining</vt:lpstr>
      <vt:lpstr>Basics of Machine Learning</vt:lpstr>
      <vt:lpstr>Basics of Machine Learning</vt:lpstr>
      <vt:lpstr>Basics of Machine Learning</vt:lpstr>
      <vt:lpstr>Basics of Machine Learning</vt:lpstr>
      <vt:lpstr>Basics of Machine Learning</vt:lpstr>
      <vt:lpstr>Basics of Machine Learning</vt:lpstr>
      <vt:lpstr>Basics of Machine Learning</vt:lpstr>
      <vt:lpstr>Basics of Machine Learning Illustrative example: Contact lens data set</vt:lpstr>
      <vt:lpstr>Basics of Machine Learning Decision tree learning from Contact lens data</vt:lpstr>
      <vt:lpstr>Basics of Machine Learning Rule learning from Contact lens data</vt:lpstr>
      <vt:lpstr>Basics of Machine Learning Data Mining</vt:lpstr>
      <vt:lpstr>Basics of Machine Learning Pattern discovery from Contact lens data</vt:lpstr>
      <vt:lpstr>Basics of Machine Learning Summary</vt:lpstr>
      <vt:lpstr>Introduction to Data Mining</vt:lpstr>
      <vt:lpstr>Binary Classification</vt:lpstr>
      <vt:lpstr>Multi-class Learning Task</vt:lpstr>
      <vt:lpstr>Multi-target Classification</vt:lpstr>
      <vt:lpstr>Learning from Numeric Class Data</vt:lpstr>
      <vt:lpstr>Example regression problem</vt:lpstr>
      <vt:lpstr>Baseline numeric model</vt:lpstr>
      <vt:lpstr>Baseline numeric predictor</vt:lpstr>
      <vt:lpstr>Linear Regression Model</vt:lpstr>
      <vt:lpstr>Regression tree</vt:lpstr>
      <vt:lpstr>Simple sub-symbolic classifier: K nearest neighbors (kNN)</vt:lpstr>
      <vt:lpstr>Lesson 1:  Introduction to Data Mining</vt:lpstr>
      <vt:lpstr>First Generation Machine Learning</vt:lpstr>
      <vt:lpstr>Second Generation Machine Learning</vt:lpstr>
      <vt:lpstr>Second Generation Machine Learning KDD Process</vt:lpstr>
      <vt:lpstr> Second Generation Machine Learning</vt:lpstr>
      <vt:lpstr>Second Generation Machine Learning Subgroup Discovery learning task</vt:lpstr>
      <vt:lpstr>Second Generation Machine Learning Relational Data Mining task</vt:lpstr>
      <vt:lpstr>Second Generation Data Mining Platforms</vt:lpstr>
      <vt:lpstr>Second Generation Machine Learning Big Data</vt:lpstr>
      <vt:lpstr>Second Generation Machine Learning The 4 Vs of Big Data</vt:lpstr>
      <vt:lpstr>Second Generation Machine Learning Data Science</vt:lpstr>
      <vt:lpstr>Third Generation Machine Learning</vt:lpstr>
      <vt:lpstr>Third Generation Machine Learning</vt:lpstr>
      <vt:lpstr>Current Generation Machine Learning</vt:lpstr>
      <vt:lpstr>Lesson 1:  Introduction to Data Mining</vt:lpstr>
      <vt:lpstr>Representation Learning Relational Data Mining</vt:lpstr>
      <vt:lpstr>Representation Learning  Relational Data Mining</vt:lpstr>
      <vt:lpstr>Representation Learning Relational Data Mining</vt:lpstr>
      <vt:lpstr>Representation Learning Relational Data Mining</vt:lpstr>
      <vt:lpstr>Representation Learning Relational Data Mining</vt:lpstr>
      <vt:lpstr>Relational and Semantic Data Mining </vt:lpstr>
      <vt:lpstr>Semantic Data Mining: Using ontologies as background knowledge in RDM </vt:lpstr>
      <vt:lpstr>Using domain ontologies </vt:lpstr>
      <vt:lpstr>Representation Learning Semantic Data Mining</vt:lpstr>
      <vt:lpstr>Text mining: Viewed in propositionalization context: BoW data transformation</vt:lpstr>
      <vt:lpstr>BoW construction: Feature weights and Cosine similarity between document vectors</vt:lpstr>
      <vt:lpstr>PowerPoint Presentation</vt:lpstr>
      <vt:lpstr>PowerPoint Presentation</vt:lpstr>
      <vt:lpstr>PowerPoint Presentation</vt:lpstr>
      <vt:lpstr> Data Mining Lesson 1: Summary and Take away messages</vt:lpstr>
      <vt:lpstr> Selected literature</vt:lpstr>
      <vt:lpstr> Lesson 2 Decision tree learning</vt:lpstr>
      <vt:lpstr>Decision tree learning: an illustrative example</vt:lpstr>
      <vt:lpstr>Predictive DM task: Basic notions</vt:lpstr>
      <vt:lpstr>TDIDT - Decision tree learning algorithm</vt:lpstr>
      <vt:lpstr>Decision tree search heuristics</vt:lpstr>
      <vt:lpstr>Entropy</vt:lpstr>
      <vt:lpstr>Entropy</vt:lpstr>
      <vt:lpstr>Entropy – why ?</vt:lpstr>
      <vt:lpstr>Binary classification problem:  Survey data</vt:lpstr>
      <vt:lpstr>Entropy – example calculation</vt:lpstr>
      <vt:lpstr>Survey data: Entropy</vt:lpstr>
      <vt:lpstr>Information gain  search heuristic</vt:lpstr>
      <vt:lpstr>Information gain  search heuristic</vt:lpstr>
      <vt:lpstr>Survey data: Information gain</vt:lpstr>
      <vt:lpstr>Survey data: Information gain</vt:lpstr>
      <vt:lpstr>Survey data: Information gain</vt:lpstr>
      <vt:lpstr>Alternative probability estimates</vt:lpstr>
      <vt:lpstr>Heuristic search in ID3</vt:lpstr>
      <vt:lpstr>Decision tree learning</vt:lpstr>
      <vt:lpstr>Classifier evaluation</vt:lpstr>
      <vt:lpstr>Classifier evaluation</vt:lpstr>
      <vt:lpstr>Overfitting and accuracy</vt:lpstr>
      <vt:lpstr>Pruning of decision trees</vt:lpstr>
      <vt:lpstr>Handling noise – Tree pruning</vt:lpstr>
      <vt:lpstr>Handling noise – Tree pruning </vt:lpstr>
      <vt:lpstr>Prediction of breast cancer recurrence: Tree pruning</vt:lpstr>
      <vt:lpstr>Pruned decision tree for contact lenses recommendation</vt:lpstr>
      <vt:lpstr>Decision tree learning</vt:lpstr>
      <vt:lpstr>Selected decision/regression  tree learners</vt:lpstr>
      <vt:lpstr>Appropriate problems for  decision tree learning</vt:lpstr>
      <vt:lpstr>Selected decision tree learners</vt:lpstr>
      <vt:lpstr>Decision tree learning</vt:lpstr>
      <vt:lpstr>Regression tree learning</vt:lpstr>
      <vt:lpstr>Regression tree</vt:lpstr>
      <vt:lpstr>Model tree</vt:lpstr>
      <vt:lpstr>Predicting algal biomass: regression tree</vt:lpstr>
      <vt:lpstr>Regression learners: Which predictor is the best? </vt:lpstr>
      <vt:lpstr>PowerPoint Presentation</vt:lpstr>
      <vt:lpstr>Lesson 2 Summary and Take away messages</vt:lpstr>
      <vt:lpstr>Lesson 3:  Rule Learning</vt:lpstr>
      <vt:lpstr>Converting decision tree to rules, and rule post-pruning (Quinlan 1993)</vt:lpstr>
      <vt:lpstr>Learning decision trees Survey data</vt:lpstr>
      <vt:lpstr>Transforming trees to rules: Survey data</vt:lpstr>
      <vt:lpstr>Pruning classification rules: Survey data</vt:lpstr>
      <vt:lpstr>Lesson 3:  Rule Learning</vt:lpstr>
      <vt:lpstr>Covering algorithm for binary classification problems (AQ, Michalski 1969,86)</vt:lpstr>
      <vt:lpstr>Covering algorithm</vt:lpstr>
      <vt:lpstr>Covering algorithm</vt:lpstr>
      <vt:lpstr>Covering algorithm</vt:lpstr>
      <vt:lpstr>Covering algorithm</vt:lpstr>
      <vt:lpstr>Principles of learning classification rules</vt:lpstr>
      <vt:lpstr>Multi-class learning:  One-against-all learning strategy </vt:lpstr>
      <vt:lpstr>Learn-one-rule: Search mechanism and heuristics</vt:lpstr>
      <vt:lpstr>Learn-one-rule as heuristic search:  Survey data</vt:lpstr>
      <vt:lpstr>Learn-one-rule as heuristic search:  Survey data</vt:lpstr>
      <vt:lpstr>Probability estimates for calculating rule accuracy</vt:lpstr>
      <vt:lpstr>Learn-one-rule: Beam search in CN2 (Clark and Niblett 1989)</vt:lpstr>
      <vt:lpstr>CN2 rule learner in Orange</vt:lpstr>
      <vt:lpstr>Lesson 3:  Rule Learning</vt:lpstr>
      <vt:lpstr>Association Rule Learning</vt:lpstr>
      <vt:lpstr>Association Rule Learning: Motivation</vt:lpstr>
      <vt:lpstr>Association Rule Learning: Motivation</vt:lpstr>
      <vt:lpstr>Support and Confidence</vt:lpstr>
      <vt:lpstr>Association Rule Learning: Examples</vt:lpstr>
      <vt:lpstr>Survey data  association rule learning </vt:lpstr>
      <vt:lpstr>Association Rule Learning</vt:lpstr>
      <vt:lpstr>Searching for associations</vt:lpstr>
      <vt:lpstr>Large itemsets</vt:lpstr>
      <vt:lpstr>Apriori algorithm</vt:lpstr>
      <vt:lpstr>Association rules:  Orange workflow</vt:lpstr>
      <vt:lpstr>Association  vs.  Classification rules             rules                 </vt:lpstr>
      <vt:lpstr>Lesson 3 Summary and Take away messages</vt:lpstr>
      <vt:lpstr>Lesson 1 - 3 Summary and Take away messages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ICT Approaches (ICT3)  Module  Knowledge Technologies (KT)   2021 / 2022</dc:title>
  <dc:creator>Nada Lavrac</dc:creator>
  <cp:lastModifiedBy>Nada Lavrač</cp:lastModifiedBy>
  <cp:revision>58</cp:revision>
  <dcterms:created xsi:type="dcterms:W3CDTF">2022-11-08T06:45:35Z</dcterms:created>
  <dcterms:modified xsi:type="dcterms:W3CDTF">2024-10-22T13:32:22Z</dcterms:modified>
</cp:coreProperties>
</file>