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390" r:id="rId3"/>
    <p:sldId id="391" r:id="rId4"/>
    <p:sldId id="392" r:id="rId5"/>
    <p:sldId id="393" r:id="rId6"/>
    <p:sldId id="394" r:id="rId7"/>
    <p:sldId id="395" r:id="rId8"/>
    <p:sldId id="396" r:id="rId9"/>
    <p:sldId id="398" r:id="rId10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Helvetica Neue" panose="020B0604020202020204" charset="0"/>
      <p:regular r:id="rId16"/>
      <p:bold r:id="rId17"/>
      <p:italic r:id="rId18"/>
      <p:boldItalic r:id="rId19"/>
    </p:embeddedFont>
    <p:embeddedFont>
      <p:font typeface="Times" panose="02020603050405020304" pitchFamily="18" charset="0"/>
      <p:regular r:id="rId20"/>
      <p:bold r:id="rId21"/>
      <p:italic r:id="rId22"/>
      <p:boldItalic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000000"/>
          </p15:clr>
        </p15:guide>
        <p15:guide id="2" pos="2207">
          <p15:clr>
            <a:srgbClr val="000000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10" roundtripDataSignature="AMtx7mhtYi9V5KaNAbY4/G6IN+5/6Fsss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125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28"/>
        <p:guide pos="220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11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110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114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11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1925" y="0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79512" y="693737"/>
            <a:ext cx="46529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14047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1</a:t>
            </a:fld>
            <a:endParaRPr/>
          </a:p>
        </p:txBody>
      </p:sp>
      <p:sp>
        <p:nvSpPr>
          <p:cNvPr id="367" name="Google Shape;36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3738"/>
            <a:ext cx="46529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8" name="Google Shape;368;p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95667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B7FAEABD-EDBF-46D3-AAFB-C7069C8956AA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4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52962" cy="3489325"/>
          </a:xfrm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3724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F8C5CDDE-A71D-4A49-8587-A449749D83B7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5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52962" cy="348932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3803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 defTabSz="920750"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fld id="{EB8E137A-384E-4B99-8333-0B91769E8B42}" type="slidenum">
              <a:rPr lang="en-US" altLang="en-US" smtClean="0">
                <a:solidFill>
                  <a:schemeClr val="tx1"/>
                </a:solidFill>
                <a:latin typeface="Times" panose="02020603050405020304" pitchFamily="18" charset="0"/>
              </a:rPr>
              <a:pPr/>
              <a:t>8</a:t>
            </a:fld>
            <a:endParaRPr lang="en-US" altLang="en-US">
              <a:solidFill>
                <a:schemeClr val="tx1"/>
              </a:solidFill>
              <a:latin typeface="Times" panose="02020603050405020304" pitchFamily="18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3738"/>
            <a:ext cx="4652962" cy="3489325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482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1:notes"/>
          <p:cNvSpPr txBox="1"/>
          <p:nvPr/>
        </p:nvSpPr>
        <p:spPr>
          <a:xfrm>
            <a:off x="3971925" y="8831262"/>
            <a:ext cx="3038475" cy="465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Times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Times"/>
                <a:ea typeface="Times"/>
                <a:cs typeface="Times"/>
                <a:sym typeface="Times"/>
              </a:rPr>
              <a:t>9</a:t>
            </a:fld>
            <a:endParaRPr/>
          </a:p>
        </p:txBody>
      </p:sp>
      <p:sp>
        <p:nvSpPr>
          <p:cNvPr id="257" name="Google Shape;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3738"/>
            <a:ext cx="4652962" cy="34893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8" name="Google Shape;258;p11:notes"/>
          <p:cNvSpPr txBox="1">
            <a:spLocks noGrp="1"/>
          </p:cNvSpPr>
          <p:nvPr>
            <p:ph type="body" idx="1"/>
          </p:nvPr>
        </p:nvSpPr>
        <p:spPr>
          <a:xfrm>
            <a:off x="933450" y="4416425"/>
            <a:ext cx="5143500" cy="4186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975" tIns="45975" rIns="91975" bIns="459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060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2"/>
          <p:cNvSpPr txBox="1">
            <a:spLocks noGrp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72"/>
          <p:cNvSpPr txBox="1">
            <a:spLocks noGrp="1"/>
          </p:cNvSpPr>
          <p:nvPr>
            <p:ph type="subTitle" idx="1"/>
          </p:nvPr>
        </p:nvSpPr>
        <p:spPr>
          <a:xfrm>
            <a:off x="1371600" y="37338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lvl="0" algn="ctr">
              <a:spcBef>
                <a:spcPts val="560"/>
              </a:spcBef>
              <a:spcAft>
                <a:spcPts val="0"/>
              </a:spcAft>
              <a:buSzPts val="2800"/>
              <a:buFont typeface="Helvetica Neue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72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72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5354C-1C05-4F9F-907C-6A8C4D9B59B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819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C7C357-AEE5-4B9B-B43A-66C6A8910E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7258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BE7F35-AE93-4D3A-A459-CFC9F37234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906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>
            <a:extLst/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DCCA5B-B154-4893-B9F3-CB0B7DF4CC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9284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1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1" name="Google Shape;11;p71"/>
          <p:cNvSpPr txBox="1">
            <a:spLocks noGrp="1"/>
          </p:cNvSpPr>
          <p:nvPr>
            <p:ph type="body" idx="1"/>
          </p:nvPr>
        </p:nvSpPr>
        <p:spPr>
          <a:xfrm>
            <a:off x="685800" y="1600200"/>
            <a:ext cx="77724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Helvetica Neue"/>
              <a:buChar char="•"/>
              <a:defRPr sz="2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Char char="–"/>
              <a:defRPr sz="2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Helvetica Neue"/>
              <a:buChar char="•"/>
              <a:defRPr sz="20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–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Helvetica Neue"/>
              <a:buChar char="•"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2" name="Google Shape;12;p71"/>
          <p:cNvSpPr txBox="1">
            <a:spLocks noGrp="1"/>
          </p:cNvSpPr>
          <p:nvPr>
            <p:ph type="dt" idx="10"/>
          </p:nvPr>
        </p:nvSpPr>
        <p:spPr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71"/>
          <p:cNvSpPr txBox="1">
            <a:spLocks noGrp="1"/>
          </p:cNvSpPr>
          <p:nvPr>
            <p:ph type="ftr" idx="11"/>
          </p:nvPr>
        </p:nvSpPr>
        <p:spPr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3" r:id="rId3"/>
    <p:sldLayoutId id="2147483684" r:id="rId4"/>
    <p:sldLayoutId id="2147483685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aljaz.osojnik@ijs.si" TargetMode="External"/><Relationship Id="rId2" Type="http://schemas.openxmlformats.org/officeDocument/2006/relationships/hyperlink" Target="mailto:nada.lavrac@ijs.s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erik.novak@ijs.si" TargetMode="External"/><Relationship Id="rId5" Type="http://schemas.openxmlformats.org/officeDocument/2006/relationships/hyperlink" Target="mailto:dunja.mladenic@ijs.si" TargetMode="External"/><Relationship Id="rId4" Type="http://schemas.openxmlformats.org/officeDocument/2006/relationships/hyperlink" Target="mailto:bernard.zenko@ijs.si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ile.biolab.si/datasets/" TargetMode="External"/><Relationship Id="rId2" Type="http://schemas.openxmlformats.org/officeDocument/2006/relationships/hyperlink" Target="https://orange.biolab.si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hannel/UClKKWBe2SCAEyv7ZNGhIe4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jmlr.csail.mit.edu/papers/v12/pedregosa11a.html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hyperlink" Target="https://orange.biolab.si/" TargetMode="Externa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lectures.net/AIindustrySeminar2019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channel/UClKKWBe2SCAEyv7ZNGhIe4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earchgate.net/publication/220688376_Principles_of_Data_Minin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tatlearning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"/>
          <p:cNvSpPr txBox="1">
            <a:spLocks noGrp="1"/>
          </p:cNvSpPr>
          <p:nvPr>
            <p:ph type="ctrTitle"/>
          </p:nvPr>
        </p:nvSpPr>
        <p:spPr>
          <a:xfrm>
            <a:off x="111125" y="4510505"/>
            <a:ext cx="8915400" cy="1819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Helvetica Neue"/>
              <a:buNone/>
            </a:pP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Data and Text Mining</a:t>
            </a: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dirty="0">
                <a:solidFill>
                  <a:srgbClr val="002060"/>
                </a:solidFill>
              </a:rPr>
              <a:t>Data Mining Part</a:t>
            </a: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r>
              <a:rPr lang="en-US" sz="4400" b="1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Logistics</a:t>
            </a: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0" i="0" u="none" dirty="0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br>
              <a:rPr lang="en-US" sz="2800" b="1" i="0" u="none" dirty="0">
                <a:solidFill>
                  <a:srgbClr val="000099"/>
                </a:solidFill>
                <a:latin typeface="Helvetica Neue"/>
                <a:ea typeface="Helvetica Neue"/>
                <a:cs typeface="Helvetica Neue"/>
                <a:sym typeface="Helvetica Neue"/>
              </a:rPr>
            </a:br>
            <a:endParaRPr dirty="0"/>
          </a:p>
        </p:txBody>
      </p:sp>
      <p:sp>
        <p:nvSpPr>
          <p:cNvPr id="371" name="Google Shape;371;p1"/>
          <p:cNvSpPr txBox="1">
            <a:spLocks noGrp="1"/>
          </p:cNvSpPr>
          <p:nvPr>
            <p:ph type="subTitle" idx="1"/>
          </p:nvPr>
        </p:nvSpPr>
        <p:spPr>
          <a:xfrm>
            <a:off x="244475" y="4797425"/>
            <a:ext cx="86487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Font typeface="Helvetica Neue"/>
              <a:buNone/>
            </a:pPr>
            <a:r>
              <a:rPr lang="en-US" sz="3200" b="1" i="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Nada Lavrač</a:t>
            </a:r>
            <a:endParaRPr sz="900" b="0" i="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rPr lang="en-US" sz="2400" b="0" i="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Jožef Stefan Institute, University of Ljubljana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Helvetica Neue"/>
              <a:buNone/>
            </a:pPr>
            <a:r>
              <a:rPr lang="en-US" sz="2400" b="0" i="0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Ljubljana, Slovenia</a:t>
            </a:r>
            <a:endParaRPr sz="2000" b="0" i="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ctr" rtl="0">
              <a:spcBef>
                <a:spcPts val="400"/>
              </a:spcBef>
              <a:spcAft>
                <a:spcPts val="0"/>
              </a:spcAft>
              <a:buSzPts val="2000"/>
              <a:buFont typeface="Helvetica Neue"/>
              <a:buNone/>
            </a:pPr>
            <a:endParaRPr sz="2000" b="0" i="0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5"/>
          <p:cNvSpPr>
            <a:spLocks noGrp="1" noChangeArrowheads="1"/>
          </p:cNvSpPr>
          <p:nvPr>
            <p:ph type="title"/>
          </p:nvPr>
        </p:nvSpPr>
        <p:spPr>
          <a:xfrm>
            <a:off x="215900" y="238125"/>
            <a:ext cx="8839200" cy="751431"/>
          </a:xfrm>
        </p:spPr>
        <p:txBody>
          <a:bodyPr/>
          <a:lstStyle/>
          <a:p>
            <a:r>
              <a:rPr lang="en-US" altLang="en-US" sz="3200" dirty="0"/>
              <a:t>DMTM Logistics – 2023/24</a:t>
            </a:r>
            <a:endParaRPr lang="sl-SI" altLang="en-US" sz="3200" dirty="0"/>
          </a:p>
        </p:txBody>
      </p:sp>
      <p:sp>
        <p:nvSpPr>
          <p:cNvPr id="8195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DC8CC6-85BA-4E1C-94B2-65EB7FE263FE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3">
            <a:extLst/>
          </p:cNvPr>
          <p:cNvSpPr txBox="1">
            <a:spLocks noChangeArrowheads="1"/>
          </p:cNvSpPr>
          <p:nvPr/>
        </p:nvSpPr>
        <p:spPr>
          <a:xfrm>
            <a:off x="423069" y="1127733"/>
            <a:ext cx="8424862" cy="704850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kern="0" dirty="0">
                <a:latin typeface="Calibri" pitchFamily="34" charset="0"/>
              </a:rPr>
              <a:t>Nada Lavrač: </a:t>
            </a:r>
            <a:r>
              <a:rPr lang="en-US" sz="2400" kern="0" dirty="0">
                <a:latin typeface="Calibri" pitchFamily="34" charset="0"/>
                <a:hlinkClick r:id="rId2"/>
              </a:rPr>
              <a:t>nada.lavrac@ijs.si</a:t>
            </a:r>
            <a:endParaRPr lang="en-US" sz="2400" kern="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kern="0" dirty="0">
                <a:latin typeface="Calibri" pitchFamily="34" charset="0"/>
              </a:rPr>
              <a:t>Data mining</a:t>
            </a: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dirty="0" err="1">
                <a:latin typeface="Calibri" pitchFamily="34" charset="0"/>
              </a:rPr>
              <a:t>Bla</a:t>
            </a:r>
            <a:r>
              <a:rPr lang="sl-SI" sz="2400" b="1" dirty="0">
                <a:latin typeface="Calibri" pitchFamily="34" charset="0"/>
              </a:rPr>
              <a:t>ž Škrlj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sl-SI" sz="2400" dirty="0">
                <a:latin typeface="Calibri" pitchFamily="34" charset="0"/>
                <a:hlinkClick r:id="rId3"/>
              </a:rPr>
              <a:t>bla</a:t>
            </a:r>
            <a:r>
              <a:rPr lang="en-US" sz="2400" dirty="0">
                <a:latin typeface="Calibri" pitchFamily="34" charset="0"/>
                <a:hlinkClick r:id="rId3"/>
              </a:rPr>
              <a:t>z.skrlj@ijs.si</a:t>
            </a:r>
            <a:endParaRPr lang="en-US" sz="24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dirty="0">
                <a:latin typeface="Calibri" pitchFamily="34" charset="0"/>
              </a:rPr>
              <a:t>Practical exercises on Data mining</a:t>
            </a: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dirty="0" err="1">
                <a:latin typeface="Calibri" pitchFamily="34" charset="0"/>
              </a:rPr>
              <a:t>Bojan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Cestnik</a:t>
            </a:r>
            <a:r>
              <a:rPr lang="en-US" sz="2400" dirty="0">
                <a:latin typeface="Calibri" pitchFamily="34" charset="0"/>
              </a:rPr>
              <a:t>: </a:t>
            </a:r>
            <a:r>
              <a:rPr lang="sl-SI" sz="2400" dirty="0">
                <a:latin typeface="Calibri" pitchFamily="34" charset="0"/>
                <a:hlinkClick r:id="rId4"/>
              </a:rPr>
              <a:t>b</a:t>
            </a:r>
            <a:r>
              <a:rPr lang="en-US" sz="2400" dirty="0">
                <a:latin typeface="Calibri" pitchFamily="34" charset="0"/>
                <a:hlinkClick r:id="rId4"/>
              </a:rPr>
              <a:t>ojan.cestnik@temida.si</a:t>
            </a:r>
            <a:r>
              <a:rPr lang="en-US" sz="2400" dirty="0">
                <a:latin typeface="Calibri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dirty="0">
                <a:latin typeface="Calibri" pitchFamily="34" charset="0"/>
              </a:rPr>
              <a:t>Data preprocessing</a:t>
            </a: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en-US" sz="2400" b="1" dirty="0" err="1">
                <a:latin typeface="Calibri" pitchFamily="34" charset="0"/>
              </a:rPr>
              <a:t>Dunja</a:t>
            </a:r>
            <a:r>
              <a:rPr lang="en-US" sz="2400" b="1" dirty="0">
                <a:latin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</a:rPr>
              <a:t>Mladeni</a:t>
            </a:r>
            <a:r>
              <a:rPr lang="sl-SI" sz="2400" b="1" dirty="0">
                <a:latin typeface="Calibri" pitchFamily="34" charset="0"/>
              </a:rPr>
              <a:t>ć</a:t>
            </a:r>
            <a:r>
              <a:rPr lang="en-US" sz="2400" kern="0" dirty="0">
                <a:latin typeface="Calibri" pitchFamily="34" charset="0"/>
              </a:rPr>
              <a:t>: </a:t>
            </a:r>
            <a:r>
              <a:rPr lang="sl-SI" sz="2400" kern="0" dirty="0" err="1">
                <a:latin typeface="Calibri" pitchFamily="34" charset="0"/>
                <a:hlinkClick r:id="rId5"/>
              </a:rPr>
              <a:t>dunja.mladenic</a:t>
            </a:r>
            <a:r>
              <a:rPr lang="en-US" sz="2400" kern="0" dirty="0">
                <a:latin typeface="Calibri" pitchFamily="34" charset="0"/>
                <a:hlinkClick r:id="rId5"/>
              </a:rPr>
              <a:t>@ijs.si</a:t>
            </a:r>
            <a:endParaRPr lang="en-US" sz="2400" kern="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sl-SI" sz="2400" kern="0" dirty="0" err="1">
                <a:latin typeface="Calibri" pitchFamily="34" charset="0"/>
              </a:rPr>
              <a:t>Text</a:t>
            </a:r>
            <a:r>
              <a:rPr lang="sl-SI" sz="2400" kern="0" dirty="0">
                <a:latin typeface="Calibri" pitchFamily="34" charset="0"/>
              </a:rPr>
              <a:t> </a:t>
            </a:r>
            <a:r>
              <a:rPr lang="sl-SI" sz="2400" kern="0" dirty="0" err="1">
                <a:latin typeface="Calibri" pitchFamily="34" charset="0"/>
              </a:rPr>
              <a:t>mining</a:t>
            </a:r>
            <a:endParaRPr lang="sl-SI" sz="2400" kern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r>
              <a:rPr lang="sl-SI" sz="2400" b="1" dirty="0">
                <a:latin typeface="Calibri" pitchFamily="34" charset="0"/>
              </a:rPr>
              <a:t>Erik Novak</a:t>
            </a:r>
            <a:r>
              <a:rPr lang="en-US" sz="2400" b="1" dirty="0">
                <a:latin typeface="Calibri" pitchFamily="34" charset="0"/>
              </a:rPr>
              <a:t>: </a:t>
            </a:r>
            <a:r>
              <a:rPr lang="sl-SI" sz="2400" dirty="0" err="1">
                <a:latin typeface="Calibri" pitchFamily="34" charset="0"/>
                <a:hlinkClick r:id="rId6"/>
              </a:rPr>
              <a:t>erik.novak</a:t>
            </a:r>
            <a:r>
              <a:rPr lang="en-US" sz="2400" dirty="0">
                <a:latin typeface="Calibri" pitchFamily="34" charset="0"/>
                <a:hlinkClick r:id="rId6"/>
              </a:rPr>
              <a:t>@ijs.si</a:t>
            </a:r>
            <a:endParaRPr lang="en-US" sz="240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r>
              <a:rPr lang="en-US" sz="2400" dirty="0">
                <a:latin typeface="Calibri" pitchFamily="34" charset="0"/>
              </a:rPr>
              <a:t>Practical exercises on </a:t>
            </a:r>
            <a:r>
              <a:rPr lang="sl-SI" sz="2400" dirty="0" err="1">
                <a:latin typeface="Calibri" pitchFamily="34" charset="0"/>
              </a:rPr>
              <a:t>Text</a:t>
            </a:r>
            <a:r>
              <a:rPr lang="en-US" sz="2400" dirty="0">
                <a:latin typeface="Calibri" pitchFamily="34" charset="0"/>
              </a:rPr>
              <a:t> mining</a:t>
            </a: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endParaRPr lang="sl-SI" sz="2000" kern="0" dirty="0">
              <a:latin typeface="Calibri" pitchFamily="34" charset="0"/>
            </a:endParaRPr>
          </a:p>
          <a:p>
            <a:pPr marL="285750" indent="-285750">
              <a:spcBef>
                <a:spcPct val="20000"/>
              </a:spcBef>
              <a:buClr>
                <a:schemeClr val="bg1"/>
              </a:buClr>
              <a:buFontTx/>
              <a:buChar char="–"/>
              <a:defRPr/>
            </a:pPr>
            <a:endParaRPr lang="sl-SI" sz="2000" kern="0" dirty="0">
              <a:latin typeface="Calibri" pitchFamily="34" charset="0"/>
            </a:endParaRPr>
          </a:p>
          <a:p>
            <a:pPr>
              <a:spcBef>
                <a:spcPct val="20000"/>
              </a:spcBef>
              <a:buClr>
                <a:schemeClr val="bg1"/>
              </a:buClr>
              <a:defRPr/>
            </a:pPr>
            <a:endParaRPr lang="en-US" sz="2000" kern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966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 noChangeArrowheads="1"/>
          </p:cNvSpPr>
          <p:nvPr>
            <p:ph type="title"/>
          </p:nvPr>
        </p:nvSpPr>
        <p:spPr>
          <a:xfrm>
            <a:off x="221554" y="246020"/>
            <a:ext cx="8820150" cy="631825"/>
          </a:xfrm>
        </p:spPr>
        <p:txBody>
          <a:bodyPr/>
          <a:lstStyle/>
          <a:p>
            <a:r>
              <a:rPr lang="en-US" altLang="en-US" sz="3200" dirty="0"/>
              <a:t>DMTM Schedule – 2023/24</a:t>
            </a:r>
          </a:p>
        </p:txBody>
      </p:sp>
      <p:sp>
        <p:nvSpPr>
          <p:cNvPr id="9219" name="Text Placeholder 2"/>
          <p:cNvSpPr>
            <a:spLocks noGrp="1" noChangeArrowheads="1"/>
          </p:cNvSpPr>
          <p:nvPr>
            <p:ph type="body" idx="1"/>
          </p:nvPr>
        </p:nvSpPr>
        <p:spPr>
          <a:xfrm>
            <a:off x="238125" y="1828800"/>
            <a:ext cx="8667750" cy="4783180"/>
          </a:xfrm>
        </p:spPr>
        <p:txBody>
          <a:bodyPr/>
          <a:lstStyle/>
          <a:p>
            <a:endParaRPr lang="en-US" altLang="en-US" sz="2000" dirty="0">
              <a:solidFill>
                <a:srgbClr val="3333CC"/>
              </a:solidFill>
            </a:endParaRPr>
          </a:p>
          <a:p>
            <a:endParaRPr lang="en-US" altLang="en-US" sz="2000" dirty="0">
              <a:solidFill>
                <a:srgbClr val="3333CC"/>
              </a:solidFill>
            </a:endParaRPr>
          </a:p>
          <a:p>
            <a:endParaRPr lang="en-US" altLang="en-US" sz="2000" dirty="0">
              <a:solidFill>
                <a:srgbClr val="3333CC"/>
              </a:solidFill>
            </a:endParaRPr>
          </a:p>
          <a:p>
            <a:r>
              <a:rPr lang="en-US" altLang="en-US" sz="2000" dirty="0">
                <a:solidFill>
                  <a:srgbClr val="3333CC"/>
                </a:solidFill>
              </a:rPr>
              <a:t>Schedule: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8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15-17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Nada Lavrač, 17-1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9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Škrlj Blaž</a:t>
            </a: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5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(2h) 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7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9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Škrlj Blaž </a:t>
            </a: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15-1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8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Bojan Cestnik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LECTURES AND ORAL PARTICIPATION EVALUATION</a:t>
            </a:r>
            <a:endParaRPr lang="sl-SI" sz="2000" dirty="0">
              <a:solidFill>
                <a:srgbClr val="FF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0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6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.12.202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15-17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Dunja </a:t>
            </a:r>
            <a:r>
              <a:rPr lang="sl-SI" sz="2000" dirty="0" err="1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Mladenić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13.12.2023 (2h)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15-17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Dunja </a:t>
            </a:r>
            <a:r>
              <a:rPr lang="sl-SI" sz="2000" dirty="0" err="1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Mladenić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20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.12.202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 15-1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6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DM SEMINAR PRESENTATIONS AND ORAL EXAM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Nada Lavrač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and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Škrlj Blaž 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20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.12.202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3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2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 16-18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Erik Novak </a:t>
            </a: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7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.01.202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h) 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5-16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Dunja </a:t>
            </a:r>
            <a:r>
              <a:rPr lang="sl-SI" sz="2000" dirty="0" err="1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Mladenić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endParaRPr lang="en-US"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7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.01.202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4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(2h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)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1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6-18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TM SEMINAR PRESENTATIONS AND ORAL EXAM 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Dunja </a:t>
            </a:r>
            <a:r>
              <a:rPr lang="sl-SI" sz="2000" dirty="0" err="1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Mladenić</a:t>
            </a:r>
            <a:r>
              <a:rPr lang="sl-SI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Arial"/>
                <a:cs typeface="Arial"/>
                <a:sym typeface="Arial"/>
              </a:rPr>
              <a:t> and Erik Novak</a:t>
            </a:r>
            <a:endParaRPr lang="sl-SI" sz="2000" dirty="0">
              <a:solidFill>
                <a:srgbClr val="000000"/>
              </a:solidFill>
              <a:latin typeface="Calibri" pitchFamily="34" charset="0"/>
              <a:ea typeface="Arial"/>
              <a:cs typeface="Arial"/>
              <a:sym typeface="Arial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2000" dirty="0">
                <a:solidFill>
                  <a:srgbClr val="3333CC"/>
                </a:solidFill>
              </a:rPr>
              <a:t>F</a:t>
            </a:r>
            <a:r>
              <a:rPr lang="sl-SI" altLang="en-US" sz="2000" dirty="0" err="1">
                <a:solidFill>
                  <a:srgbClr val="3333CC"/>
                </a:solidFill>
              </a:rPr>
              <a:t>or</a:t>
            </a:r>
            <a:r>
              <a:rPr lang="sl-SI" altLang="en-US" sz="2000" dirty="0">
                <a:solidFill>
                  <a:srgbClr val="3333CC"/>
                </a:solidFill>
              </a:rPr>
              <a:t> </a:t>
            </a:r>
            <a:r>
              <a:rPr lang="en-US" altLang="en-US" sz="2000" dirty="0">
                <a:solidFill>
                  <a:srgbClr val="3333CC"/>
                </a:solidFill>
              </a:rPr>
              <a:t>DM </a:t>
            </a:r>
            <a:r>
              <a:rPr lang="sl-SI" altLang="en-US" sz="2000" dirty="0" err="1">
                <a:solidFill>
                  <a:srgbClr val="3333CC"/>
                </a:solidFill>
              </a:rPr>
              <a:t>materials</a:t>
            </a:r>
            <a:r>
              <a:rPr lang="sl-SI" altLang="en-US" sz="2000" dirty="0">
                <a:solidFill>
                  <a:srgbClr val="3333CC"/>
                </a:solidFill>
              </a:rPr>
              <a:t>, </a:t>
            </a:r>
            <a:r>
              <a:rPr lang="en-US" altLang="en-US" sz="2000" dirty="0">
                <a:solidFill>
                  <a:srgbClr val="3333CC"/>
                </a:solidFill>
              </a:rPr>
              <a:t>see </a:t>
            </a:r>
            <a:r>
              <a:rPr lang="sl-SI" sz="18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https://kt.ijs.si/blaz_skrlj/teaching/dmkd2023/#about</a:t>
            </a:r>
            <a:endParaRPr lang="en-US" sz="1800" u="sng" dirty="0">
              <a:solidFill>
                <a:srgbClr val="0000FF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199" name="Slide Number Placeholder 6">
            <a:extLst>
              <a:ext uri="{FF2B5EF4-FFF2-40B4-BE49-F238E27FC236}">
                <a16:creationId xmlns:a16="http://schemas.microsoft.com/office/drawing/2014/main" id="{32A32696-EF4A-4E23-AE9D-B9490B5558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1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557213" indent="-214313">
              <a:spcBef>
                <a:spcPct val="20000"/>
              </a:spcBef>
              <a:buClr>
                <a:schemeClr val="bg1"/>
              </a:buClr>
              <a:buChar char="–"/>
              <a:defRPr sz="18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857250" indent="-171450">
              <a:spcBef>
                <a:spcPct val="20000"/>
              </a:spcBef>
              <a:buClr>
                <a:schemeClr val="bg1"/>
              </a:buClr>
              <a:buChar char="•"/>
              <a:defRPr sz="15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200150" indent="-17145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1543050" indent="-17145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18859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2288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25717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2914650" indent="-17145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C5B56614-4BE6-42F7-8A72-C5C040B12053}" type="slidenum">
              <a:rPr lang="en-US" altLang="en-US" sz="105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en-US" altLang="en-US" sz="105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03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C0F6692-D500-4531-AC3E-82E4BF3E8A01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04813"/>
            <a:ext cx="8839200" cy="863600"/>
          </a:xfrm>
        </p:spPr>
        <p:txBody>
          <a:bodyPr/>
          <a:lstStyle/>
          <a:p>
            <a:r>
              <a:rPr lang="en-US" altLang="en-US" sz="3200" dirty="0"/>
              <a:t>DM</a:t>
            </a:r>
            <a:r>
              <a:rPr lang="sl-SI" altLang="en-US" sz="3200" dirty="0"/>
              <a:t>TM</a:t>
            </a:r>
            <a:r>
              <a:rPr lang="en-US" altLang="en-US" sz="3200" dirty="0"/>
              <a:t> Credits and Coursework</a:t>
            </a:r>
            <a:endParaRPr lang="en-US" altLang="en-US" sz="3200" b="0" dirty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57338"/>
            <a:ext cx="8991600" cy="4953000"/>
          </a:xfrm>
        </p:spPr>
        <p:txBody>
          <a:bodyPr/>
          <a:lstStyle/>
          <a:p>
            <a:pPr marL="57150" indent="0">
              <a:buFontTx/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Students:</a:t>
            </a:r>
          </a:p>
          <a:p>
            <a:pPr>
              <a:defRPr/>
            </a:pPr>
            <a:r>
              <a:rPr lang="sl-SI" altLang="en-US" sz="2200" dirty="0"/>
              <a:t>Karin Dobnikar, Jordan </a:t>
            </a:r>
            <a:r>
              <a:rPr lang="sl-SI" altLang="en-US" sz="2200" dirty="0" err="1"/>
              <a:t>Cork</a:t>
            </a:r>
            <a:r>
              <a:rPr lang="sl-SI" altLang="en-US" sz="2200" dirty="0"/>
              <a:t>, Erik </a:t>
            </a:r>
            <a:r>
              <a:rPr lang="sl-SI" altLang="en-US" sz="2200" dirty="0" err="1"/>
              <a:t>Calcina</a:t>
            </a:r>
            <a:endParaRPr lang="en-US" altLang="en-US" sz="2200" dirty="0"/>
          </a:p>
          <a:p>
            <a:pPr marL="50800" indent="0">
              <a:buNone/>
              <a:defRPr/>
            </a:pPr>
            <a:r>
              <a:rPr lang="en-US" altLang="en-US" dirty="0">
                <a:solidFill>
                  <a:srgbClr val="002060"/>
                </a:solidFill>
              </a:rPr>
              <a:t>Course requirements </a:t>
            </a:r>
            <a:r>
              <a:rPr lang="en-US" altLang="en-US" dirty="0"/>
              <a:t>(</a:t>
            </a:r>
            <a:r>
              <a:rPr lang="sl-SI" altLang="en-US" dirty="0"/>
              <a:t>2</a:t>
            </a:r>
            <a:r>
              <a:rPr lang="en-US" altLang="en-US" dirty="0"/>
              <a:t>0 ECTS credits):</a:t>
            </a:r>
            <a:endParaRPr lang="sl-SI" altLang="en-US" dirty="0"/>
          </a:p>
          <a:p>
            <a:pPr marL="514350" indent="-457200">
              <a:defRPr/>
            </a:pPr>
            <a:r>
              <a:rPr lang="sl-SI" altLang="en-US" sz="2200" dirty="0"/>
              <a:t>Data </a:t>
            </a:r>
            <a:r>
              <a:rPr lang="sl-SI" altLang="en-US" sz="2200" dirty="0" err="1"/>
              <a:t>mining</a:t>
            </a:r>
            <a:r>
              <a:rPr lang="sl-SI" altLang="en-US" sz="2200" dirty="0"/>
              <a:t> </a:t>
            </a:r>
            <a:r>
              <a:rPr lang="en-US" altLang="en-US" sz="2200" dirty="0"/>
              <a:t>(8 ECTS), Preprocessing (4), Text mining (8)</a:t>
            </a:r>
          </a:p>
          <a:p>
            <a:pPr marL="57150" indent="0">
              <a:buNone/>
              <a:defRPr/>
            </a:pPr>
            <a:r>
              <a:rPr lang="sl-SI" altLang="en-US" dirty="0">
                <a:solidFill>
                  <a:srgbClr val="002060"/>
                </a:solidFill>
              </a:rPr>
              <a:t>Data </a:t>
            </a:r>
            <a:r>
              <a:rPr lang="sl-SI" altLang="en-US" dirty="0" err="1">
                <a:solidFill>
                  <a:srgbClr val="002060"/>
                </a:solidFill>
              </a:rPr>
              <a:t>Mining</a:t>
            </a:r>
            <a:r>
              <a:rPr lang="sl-SI" altLang="en-US" dirty="0">
                <a:solidFill>
                  <a:srgbClr val="002060"/>
                </a:solidFill>
              </a:rPr>
              <a:t> </a:t>
            </a:r>
            <a:r>
              <a:rPr lang="en-US" altLang="en-US" dirty="0">
                <a:solidFill>
                  <a:srgbClr val="002060"/>
                </a:solidFill>
              </a:rPr>
              <a:t>requirements </a:t>
            </a:r>
            <a:r>
              <a:rPr lang="en-US" altLang="en-US" dirty="0"/>
              <a:t>(</a:t>
            </a:r>
            <a:r>
              <a:rPr lang="sl-SI" altLang="en-US" dirty="0"/>
              <a:t>8</a:t>
            </a:r>
            <a:r>
              <a:rPr lang="en-US" altLang="en-US" dirty="0"/>
              <a:t> ECTS credits):</a:t>
            </a:r>
          </a:p>
          <a:p>
            <a:pPr>
              <a:defRPr/>
            </a:pPr>
            <a:r>
              <a:rPr lang="en-US" altLang="en-US" sz="2200" dirty="0"/>
              <a:t>Attending lectures and selected hands-on exercises </a:t>
            </a:r>
          </a:p>
          <a:p>
            <a:pPr>
              <a:defRPr/>
            </a:pPr>
            <a:r>
              <a:rPr lang="en-US" altLang="en-US" sz="2200" dirty="0"/>
              <a:t>Seminar (60%)</a:t>
            </a:r>
          </a:p>
          <a:p>
            <a:pPr lvl="1">
              <a:defRPr/>
            </a:pPr>
            <a:r>
              <a:rPr lang="en-US" altLang="en-US" sz="2200" dirty="0"/>
              <a:t>Data analysis of your own data</a:t>
            </a:r>
          </a:p>
          <a:p>
            <a:pPr lvl="1">
              <a:defRPr/>
            </a:pPr>
            <a:r>
              <a:rPr lang="en-US" altLang="en-US" sz="2200" dirty="0"/>
              <a:t>…. own initiatives highly recommended …</a:t>
            </a:r>
          </a:p>
          <a:p>
            <a:pPr lvl="1">
              <a:defRPr/>
            </a:pPr>
            <a:r>
              <a:rPr lang="en-US" altLang="en-US" sz="2200" dirty="0"/>
              <a:t>topic definition 22.11.2023, submission deadline 18.12. 2023, presentation 20.12.2023</a:t>
            </a:r>
          </a:p>
          <a:p>
            <a:pPr>
              <a:defRPr/>
            </a:pPr>
            <a:r>
              <a:rPr lang="en-US" altLang="en-US" sz="2200" dirty="0"/>
              <a:t>Oral exam (40%) on 20.12.2023</a:t>
            </a:r>
          </a:p>
        </p:txBody>
      </p:sp>
    </p:spTree>
    <p:extLst>
      <p:ext uri="{BB962C8B-B14F-4D97-AF65-F5344CB8AC3E}">
        <p14:creationId xmlns:p14="http://schemas.microsoft.com/office/powerpoint/2010/main" val="23023409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BEAAC5-5860-43DE-BCD7-73D18FDF6B9F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25413"/>
            <a:ext cx="8839200" cy="927100"/>
          </a:xfrm>
        </p:spPr>
        <p:txBody>
          <a:bodyPr/>
          <a:lstStyle/>
          <a:p>
            <a:r>
              <a:rPr lang="en-US" altLang="en-US" sz="3200" dirty="0"/>
              <a:t>DMTM: Credits and Coursework</a:t>
            </a:r>
            <a:endParaRPr lang="en-US" altLang="en-US" sz="3200" b="0" dirty="0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71450" y="1240815"/>
            <a:ext cx="8820150" cy="467995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2400" b="1" dirty="0"/>
              <a:t>Seminar: topic selection + results presentation</a:t>
            </a:r>
            <a:endParaRPr lang="en-US" altLang="en-US" sz="2400" dirty="0"/>
          </a:p>
          <a:p>
            <a:r>
              <a:rPr lang="en-US" altLang="en-US" sz="2400" dirty="0"/>
              <a:t>O</a:t>
            </a:r>
            <a:r>
              <a:rPr lang="sl-SI" altLang="en-US" sz="2400" dirty="0"/>
              <a:t>ne </a:t>
            </a:r>
            <a:r>
              <a:rPr lang="sl-SI" altLang="en-US" sz="2400" dirty="0" err="1"/>
              <a:t>page</a:t>
            </a:r>
            <a:r>
              <a:rPr lang="sl-SI" altLang="en-US" sz="2400" dirty="0"/>
              <a:t> </a:t>
            </a:r>
            <a:r>
              <a:rPr lang="sl-SI" altLang="en-US" sz="2400" dirty="0" err="1"/>
              <a:t>written</a:t>
            </a:r>
            <a:r>
              <a:rPr lang="sl-SI" altLang="en-US" sz="2400" dirty="0"/>
              <a:t> </a:t>
            </a:r>
            <a:r>
              <a:rPr lang="sl-SI" altLang="en-US" sz="2400" dirty="0" err="1"/>
              <a:t>proposal</a:t>
            </a:r>
            <a:r>
              <a:rPr lang="sl-SI" altLang="en-US" sz="2400" dirty="0"/>
              <a:t> </a:t>
            </a:r>
            <a:r>
              <a:rPr lang="sl-SI" altLang="en-US" sz="2400" dirty="0" err="1"/>
              <a:t>defining</a:t>
            </a:r>
            <a:r>
              <a:rPr lang="sl-SI" altLang="en-US" sz="2400" dirty="0"/>
              <a:t> </a:t>
            </a:r>
            <a:r>
              <a:rPr lang="en-US" altLang="en-US" sz="2400" dirty="0"/>
              <a:t>the task, </a:t>
            </a:r>
            <a:r>
              <a:rPr lang="sl-SI" altLang="en-US" sz="2400" dirty="0" err="1"/>
              <a:t>the</a:t>
            </a:r>
            <a:r>
              <a:rPr lang="sl-SI" altLang="en-US" sz="2400" dirty="0"/>
              <a:t> </a:t>
            </a:r>
            <a:r>
              <a:rPr lang="sl-SI" altLang="en-US" sz="2400" dirty="0" err="1"/>
              <a:t>selected</a:t>
            </a:r>
            <a:r>
              <a:rPr lang="sl-SI" altLang="en-US" sz="2400" dirty="0"/>
              <a:t> </a:t>
            </a:r>
            <a:r>
              <a:rPr lang="en-US" altLang="en-US" sz="2400" dirty="0"/>
              <a:t>dataset(s) and evaluation criteria – submitted by 22.11.2023</a:t>
            </a:r>
          </a:p>
          <a:p>
            <a:r>
              <a:rPr lang="en-US" altLang="en-US" sz="2400" dirty="0"/>
              <a:t>Deliver written report + electronic copy (4 pages in Information Society paper format, instructions on the web) </a:t>
            </a:r>
          </a:p>
          <a:p>
            <a:pPr lvl="1"/>
            <a:r>
              <a:rPr lang="en-US" altLang="en-US" sz="2000" dirty="0"/>
              <a:t>Report on data analysis of own data needs to follow the  CRISP-DM methodology</a:t>
            </a:r>
          </a:p>
          <a:p>
            <a:pPr lvl="1"/>
            <a:r>
              <a:rPr lang="en-US" altLang="en-US" sz="2000" dirty="0"/>
              <a:t>Submitted by 18.12. 2023</a:t>
            </a:r>
          </a:p>
          <a:p>
            <a:r>
              <a:rPr lang="en-US" altLang="en-US" sz="2400" dirty="0"/>
              <a:t>Presentation of your seminar results (15 minutes each: 10 minutes presentation + 5 minutes discussion)</a:t>
            </a:r>
          </a:p>
          <a:p>
            <a:pPr lvl="1"/>
            <a:r>
              <a:rPr lang="en-US" altLang="en-US" sz="2000" dirty="0"/>
              <a:t>Presentations on 20.12. 2023</a:t>
            </a:r>
          </a:p>
          <a:p>
            <a:pPr marL="533400" lvl="1" indent="0">
              <a:buNone/>
            </a:pPr>
            <a:endParaRPr lang="en-US" altLang="en-US" sz="2000" dirty="0"/>
          </a:p>
          <a:p>
            <a:pPr marL="50800" indent="0">
              <a:buNone/>
            </a:pPr>
            <a:r>
              <a:rPr lang="en-US" altLang="en-US" sz="2400" b="1" dirty="0"/>
              <a:t>Exam: </a:t>
            </a:r>
            <a:r>
              <a:rPr lang="en-US" altLang="en-US" sz="2400" dirty="0"/>
              <a:t>Oral exam - Theory on 20.12. 2023</a:t>
            </a:r>
          </a:p>
          <a:p>
            <a:pPr marL="50800" indent="0">
              <a:buNone/>
            </a:pPr>
            <a:endParaRPr lang="en-US" altLang="en-US" sz="2400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81527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sl-SI" dirty="0"/>
              <a:t>Open source machine learning and data visualization toolbox</a:t>
            </a:r>
          </a:p>
          <a:p>
            <a:pPr lvl="1"/>
            <a:r>
              <a:rPr lang="en-US" altLang="sl-SI" dirty="0">
                <a:hlinkClick r:id="rId2"/>
              </a:rPr>
              <a:t>https://orange.biolab.si/</a:t>
            </a:r>
            <a:endParaRPr lang="en-US" altLang="sl-SI" dirty="0"/>
          </a:p>
          <a:p>
            <a:pPr lvl="1"/>
            <a:r>
              <a:rPr lang="en-US" altLang="sl-SI" dirty="0">
                <a:hlinkClick r:id="rId3"/>
              </a:rPr>
              <a:t>http://file.biolab.si/datasets/</a:t>
            </a:r>
            <a:endParaRPr lang="sl-SI" altLang="sl-SI" dirty="0"/>
          </a:p>
          <a:p>
            <a:pPr lvl="1"/>
            <a:r>
              <a:rPr lang="en-US" altLang="sl-SI" dirty="0">
                <a:hlinkClick r:id="rId4"/>
              </a:rPr>
              <a:t>https://www.youtube.com/channel/UClKKWBe2SCAEyv7ZNGhIe4g</a:t>
            </a:r>
            <a:endParaRPr lang="en-US" altLang="sl-SI" dirty="0"/>
          </a:p>
          <a:p>
            <a:r>
              <a:rPr lang="en-US" altLang="sl-SI" dirty="0"/>
              <a:t>Interactive data analysis workflows </a:t>
            </a:r>
          </a:p>
          <a:p>
            <a:r>
              <a:rPr lang="en-US" altLang="sl-SI" dirty="0"/>
              <a:t>Visual programming </a:t>
            </a:r>
          </a:p>
          <a:p>
            <a:r>
              <a:rPr lang="en-US" altLang="sl-SI" dirty="0"/>
              <a:t>Based on </a:t>
            </a:r>
            <a:r>
              <a:rPr lang="en-US" altLang="sl-SI" dirty="0" err="1"/>
              <a:t>numpy</a:t>
            </a:r>
            <a:r>
              <a:rPr lang="en-US" altLang="sl-SI" dirty="0"/>
              <a:t>, </a:t>
            </a:r>
            <a:r>
              <a:rPr lang="en-US" altLang="sl-SI" dirty="0" err="1"/>
              <a:t>scipy</a:t>
            </a:r>
            <a:r>
              <a:rPr lang="en-US" altLang="sl-SI" dirty="0"/>
              <a:t> and </a:t>
            </a:r>
            <a:r>
              <a:rPr lang="en-US" altLang="sl-SI" b="1" dirty="0" err="1"/>
              <a:t>scikit</a:t>
            </a:r>
            <a:r>
              <a:rPr lang="en-US" altLang="sl-SI" b="1" dirty="0"/>
              <a:t>-learn</a:t>
            </a:r>
          </a:p>
          <a:p>
            <a:r>
              <a:rPr lang="en-US" altLang="sl-SI" dirty="0"/>
              <a:t>GUI: </a:t>
            </a:r>
            <a:r>
              <a:rPr lang="en-US" altLang="sl-SI" dirty="0" err="1"/>
              <a:t>Qt</a:t>
            </a:r>
            <a:r>
              <a:rPr lang="en-US" altLang="sl-SI" dirty="0"/>
              <a:t> framework</a:t>
            </a:r>
          </a:p>
        </p:txBody>
      </p:sp>
      <p:sp>
        <p:nvSpPr>
          <p:cNvPr id="1433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F5CB5BC-31E0-4CFA-A738-1D129E2E744E}" type="slidenum">
              <a:rPr lang="en-US" altLang="sl-SI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US" altLang="sl-SI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4340" name="Picture 4" descr="Orange Data Min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00025"/>
            <a:ext cx="21145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6" descr="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46125"/>
            <a:ext cx="18097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430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941388"/>
          </a:xfrm>
        </p:spPr>
        <p:txBody>
          <a:bodyPr/>
          <a:lstStyle/>
          <a:p>
            <a:r>
              <a:rPr lang="en-US" altLang="sl-SI" sz="3200" dirty="0"/>
              <a:t>DMTM Hands-on exercises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157288"/>
            <a:ext cx="7866062" cy="4656137"/>
          </a:xfrm>
        </p:spPr>
        <p:txBody>
          <a:bodyPr>
            <a:noAutofit/>
          </a:bodyPr>
          <a:lstStyle/>
          <a:p>
            <a:pPr lvl="1">
              <a:defRPr/>
            </a:pPr>
            <a:r>
              <a:rPr lang="en-US" sz="1800" dirty="0"/>
              <a:t>Open source machine learning and data visualization</a:t>
            </a:r>
          </a:p>
          <a:p>
            <a:pPr lvl="1">
              <a:defRPr/>
            </a:pPr>
            <a:r>
              <a:rPr lang="en-US" sz="1800" dirty="0"/>
              <a:t>Interactive data analysis workflows with a large toolbox</a:t>
            </a:r>
          </a:p>
          <a:p>
            <a:pPr lvl="1">
              <a:defRPr/>
            </a:pPr>
            <a:r>
              <a:rPr lang="en-US" sz="1800" dirty="0"/>
              <a:t>Visual programming </a:t>
            </a:r>
          </a:p>
          <a:p>
            <a:pPr lvl="1">
              <a:defRPr/>
            </a:pPr>
            <a:r>
              <a:rPr lang="en-US" sz="1800" i="1" dirty="0" err="1"/>
              <a:t>Demsar</a:t>
            </a:r>
            <a:r>
              <a:rPr lang="en-US" sz="1800" i="1" dirty="0"/>
              <a:t> J, </a:t>
            </a:r>
            <a:r>
              <a:rPr lang="en-US" sz="1800" i="1" dirty="0" err="1"/>
              <a:t>Curk</a:t>
            </a:r>
            <a:r>
              <a:rPr lang="en-US" sz="1800" i="1" dirty="0"/>
              <a:t> T, </a:t>
            </a:r>
            <a:r>
              <a:rPr lang="en-US" sz="1800" i="1" dirty="0" err="1"/>
              <a:t>Erjavec</a:t>
            </a:r>
            <a:r>
              <a:rPr lang="en-US" sz="1800" i="1" dirty="0"/>
              <a:t> A, </a:t>
            </a:r>
            <a:r>
              <a:rPr lang="en-US" sz="1800" i="1" dirty="0" err="1"/>
              <a:t>Gorup</a:t>
            </a:r>
            <a:r>
              <a:rPr lang="en-US" sz="1800" i="1" dirty="0"/>
              <a:t> C, </a:t>
            </a:r>
            <a:r>
              <a:rPr lang="en-US" sz="1800" i="1" dirty="0" err="1"/>
              <a:t>Hocevar</a:t>
            </a:r>
            <a:r>
              <a:rPr lang="en-US" sz="1800" i="1" dirty="0"/>
              <a:t> T, </a:t>
            </a:r>
            <a:r>
              <a:rPr lang="en-US" sz="1800" i="1" dirty="0" err="1"/>
              <a:t>Milutinovic</a:t>
            </a:r>
            <a:r>
              <a:rPr lang="en-US" sz="1800" i="1" dirty="0"/>
              <a:t> M, </a:t>
            </a:r>
            <a:r>
              <a:rPr lang="en-US" sz="1800" i="1" dirty="0" err="1"/>
              <a:t>Mozina</a:t>
            </a:r>
            <a:r>
              <a:rPr lang="en-US" sz="1800" i="1" dirty="0"/>
              <a:t> M, </a:t>
            </a:r>
            <a:r>
              <a:rPr lang="en-US" sz="1800" i="1" dirty="0" err="1"/>
              <a:t>Polajnar</a:t>
            </a:r>
            <a:r>
              <a:rPr lang="en-US" sz="1800" i="1" dirty="0"/>
              <a:t> M, </a:t>
            </a:r>
            <a:r>
              <a:rPr lang="en-US" sz="1800" i="1" dirty="0" err="1"/>
              <a:t>Toplak</a:t>
            </a:r>
            <a:r>
              <a:rPr lang="en-US" sz="1800" i="1" dirty="0"/>
              <a:t> M, </a:t>
            </a:r>
            <a:r>
              <a:rPr lang="en-US" sz="1800" i="1" dirty="0" err="1"/>
              <a:t>Staric</a:t>
            </a:r>
            <a:r>
              <a:rPr lang="en-US" sz="1800" i="1" dirty="0"/>
              <a:t> A, </a:t>
            </a:r>
            <a:r>
              <a:rPr lang="en-US" sz="1800" i="1" dirty="0" err="1"/>
              <a:t>Stajdohar</a:t>
            </a:r>
            <a:r>
              <a:rPr lang="en-US" sz="1800" i="1" dirty="0"/>
              <a:t> M, </a:t>
            </a:r>
            <a:r>
              <a:rPr lang="en-US" sz="1800" i="1" dirty="0" err="1"/>
              <a:t>Umek</a:t>
            </a:r>
            <a:r>
              <a:rPr lang="en-US" sz="1800" i="1" dirty="0"/>
              <a:t> L, </a:t>
            </a:r>
            <a:r>
              <a:rPr lang="en-US" sz="1800" i="1" dirty="0" err="1"/>
              <a:t>Zagar</a:t>
            </a:r>
            <a:r>
              <a:rPr lang="en-US" sz="1800" i="1" dirty="0"/>
              <a:t> L, </a:t>
            </a:r>
            <a:r>
              <a:rPr lang="en-US" sz="1800" i="1" dirty="0" err="1"/>
              <a:t>Zbontar</a:t>
            </a:r>
            <a:r>
              <a:rPr lang="en-US" sz="1800" i="1" dirty="0"/>
              <a:t> J, </a:t>
            </a:r>
            <a:r>
              <a:rPr lang="en-US" sz="1800" i="1" dirty="0" err="1"/>
              <a:t>Zitnik</a:t>
            </a:r>
            <a:r>
              <a:rPr lang="en-US" sz="1800" i="1" dirty="0"/>
              <a:t> M, </a:t>
            </a:r>
            <a:r>
              <a:rPr lang="en-US" sz="1800" i="1" dirty="0" err="1"/>
              <a:t>Zupan</a:t>
            </a:r>
            <a:r>
              <a:rPr lang="en-US" sz="1800" i="1" dirty="0"/>
              <a:t> B (2013) Orange: Data Mining Toolbox in Python, JMLR 14(Aug): 2349−2353.</a:t>
            </a:r>
          </a:p>
          <a:p>
            <a:pPr lvl="1">
              <a:defRPr/>
            </a:pPr>
            <a:endParaRPr lang="en-US" sz="1800" dirty="0"/>
          </a:p>
          <a:p>
            <a:pPr lvl="1">
              <a:defRPr/>
            </a:pPr>
            <a:r>
              <a:rPr lang="en-US" sz="1800" b="1" dirty="0" err="1"/>
              <a:t>scikit</a:t>
            </a:r>
            <a:r>
              <a:rPr lang="en-US" sz="1800" b="1" dirty="0"/>
              <a:t>-learn i</a:t>
            </a:r>
            <a:r>
              <a:rPr lang="en-US" sz="1800" dirty="0"/>
              <a:t>s Gold standard of Python machine learning </a:t>
            </a:r>
          </a:p>
          <a:p>
            <a:pPr lvl="1">
              <a:defRPr/>
            </a:pPr>
            <a:r>
              <a:rPr lang="en-US" sz="1800" dirty="0"/>
              <a:t>Simple and efficient tools for data mining and data analysis</a:t>
            </a:r>
          </a:p>
          <a:p>
            <a:pPr lvl="1">
              <a:defRPr/>
            </a:pPr>
            <a:r>
              <a:rPr lang="en-US" sz="1800" dirty="0"/>
              <a:t>Well documented</a:t>
            </a:r>
          </a:p>
          <a:p>
            <a:pPr lvl="1">
              <a:defRPr/>
            </a:pPr>
            <a:r>
              <a:rPr lang="en-US" sz="1800" i="1" dirty="0" err="1"/>
              <a:t>Pedregosa</a:t>
            </a:r>
            <a:r>
              <a:rPr lang="en-US" sz="1800" i="1" dirty="0"/>
              <a:t> et al. (2011) </a:t>
            </a:r>
            <a:r>
              <a:rPr lang="en-US" sz="1800" i="1" u="sng" dirty="0" err="1">
                <a:hlinkClick r:id="rId2"/>
              </a:rPr>
              <a:t>Scikit</a:t>
            </a:r>
            <a:r>
              <a:rPr lang="en-US" sz="1800" i="1" u="sng" dirty="0">
                <a:hlinkClick r:id="rId2"/>
              </a:rPr>
              <a:t>-learn: Machine Learning in Python</a:t>
            </a:r>
            <a:r>
              <a:rPr lang="en-US" sz="1800" i="1" dirty="0"/>
              <a:t>, JMLR 12, pp. 2825-2830.</a:t>
            </a:r>
          </a:p>
          <a:p>
            <a:pPr marL="0" indent="0">
              <a:buFontTx/>
              <a:buNone/>
              <a:defRPr/>
            </a:pPr>
            <a:endParaRPr lang="en-US" sz="1800" dirty="0"/>
          </a:p>
        </p:txBody>
      </p:sp>
      <p:pic>
        <p:nvPicPr>
          <p:cNvPr id="15364" name="Picture 4" descr="https://orange.biolab.si/images/2017/08/sailing-tree-mode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213" y="895350"/>
            <a:ext cx="20986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A38772-65C7-4241-8F0A-114F7ECDA742}" type="slidenum">
              <a:rPr lang="en-US" altLang="sl-SI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US" altLang="sl-SI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536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460750"/>
            <a:ext cx="80645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1177925"/>
            <a:ext cx="8032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627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4"/>
          <p:cNvSpPr>
            <a:spLocks noGrp="1"/>
          </p:cNvSpPr>
          <p:nvPr>
            <p:ph type="sldNum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800">
                <a:solidFill>
                  <a:schemeClr val="bg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bg1"/>
              </a:buClr>
              <a:buChar char="–"/>
              <a:defRPr sz="2400">
                <a:solidFill>
                  <a:schemeClr val="bg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bg1"/>
              </a:buClr>
              <a:buChar char="•"/>
              <a:defRPr sz="2000">
                <a:solidFill>
                  <a:schemeClr val="bg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1"/>
              </a:buClr>
              <a:buChar char="–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>
                <a:solidFill>
                  <a:schemeClr val="bg1"/>
                </a:solidFill>
                <a:latin typeface="Helvetica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AA58DF-378E-4422-B606-9A10C0012F7B}" type="slidenum">
              <a:rPr lang="en-US" altLang="en-US" sz="1400" smtClean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US" altLang="en-US" sz="140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4450"/>
            <a:ext cx="8839200" cy="1143000"/>
          </a:xfrm>
        </p:spPr>
        <p:txBody>
          <a:bodyPr/>
          <a:lstStyle/>
          <a:p>
            <a:r>
              <a:rPr lang="en-US" altLang="en-US" sz="3200" dirty="0"/>
              <a:t>DMTM Supporting materials</a:t>
            </a:r>
            <a:endParaRPr lang="en-US" altLang="en-US" sz="3200" b="0" dirty="0"/>
          </a:p>
        </p:txBody>
      </p:sp>
      <p:sp>
        <p:nvSpPr>
          <p:cNvPr id="7172" name="Rectangle 3">
            <a:extLst/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341438"/>
            <a:ext cx="8353425" cy="4953000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endParaRPr lang="en-US" altLang="en-US" sz="2000" dirty="0"/>
          </a:p>
          <a:p>
            <a:pPr>
              <a:defRPr/>
            </a:pPr>
            <a:r>
              <a:rPr lang="en-US" altLang="en-US" sz="2400" dirty="0"/>
              <a:t>Supporting material on videolectures.net: </a:t>
            </a:r>
          </a:p>
          <a:p>
            <a:pPr marL="0" indent="0">
              <a:buFontTx/>
              <a:buNone/>
              <a:defRPr/>
            </a:pPr>
            <a:r>
              <a:rPr lang="en-US" sz="2400" dirty="0"/>
              <a:t>    Seminar: AI for Industry and Society, Ljubljana 2020 </a:t>
            </a:r>
            <a:r>
              <a:rPr lang="en-US" sz="2400" b="1" dirty="0"/>
              <a:t>  </a:t>
            </a:r>
          </a:p>
          <a:p>
            <a:pPr lvl="1">
              <a:defRPr/>
            </a:pPr>
            <a:r>
              <a:rPr lang="en-US" sz="2000" dirty="0">
                <a:hlinkClick r:id="rId3"/>
              </a:rPr>
              <a:t>http://videolectures.net/AIindustrySeminar2019/</a:t>
            </a:r>
            <a:endParaRPr lang="en-US" sz="2000" dirty="0"/>
          </a:p>
          <a:p>
            <a:pPr lvl="1">
              <a:defRPr/>
            </a:pPr>
            <a:r>
              <a:rPr lang="fr-FR" sz="2000" dirty="0"/>
              <a:t>Marko </a:t>
            </a:r>
            <a:r>
              <a:rPr lang="fr-FR" sz="2000" dirty="0" err="1"/>
              <a:t>Robnik</a:t>
            </a:r>
            <a:r>
              <a:rPr lang="fr-FR" sz="2000" dirty="0"/>
              <a:t> </a:t>
            </a:r>
            <a:r>
              <a:rPr lang="sl-SI" sz="2000" dirty="0"/>
              <a:t>Šikonja</a:t>
            </a:r>
            <a:r>
              <a:rPr lang="en-US" sz="2000" dirty="0"/>
              <a:t>: </a:t>
            </a:r>
            <a:r>
              <a:rPr lang="fr-FR" sz="2000" dirty="0" err="1"/>
              <a:t>Artificial</a:t>
            </a:r>
            <a:r>
              <a:rPr lang="fr-FR" sz="2000" dirty="0"/>
              <a:t> Intelligence: Techniques, Trends and Applications</a:t>
            </a:r>
          </a:p>
          <a:p>
            <a:pPr lvl="1">
              <a:defRPr/>
            </a:pPr>
            <a:r>
              <a:rPr lang="en-US" sz="2000" dirty="0"/>
              <a:t>Nada </a:t>
            </a:r>
            <a:r>
              <a:rPr lang="en-US" sz="2000" dirty="0" err="1"/>
              <a:t>Lavra</a:t>
            </a:r>
            <a:r>
              <a:rPr lang="sl-SI" sz="2000" dirty="0"/>
              <a:t>č</a:t>
            </a:r>
            <a:r>
              <a:rPr lang="en-US" sz="2000" dirty="0"/>
              <a:t>: Data Science, Machine Learning and Big Data: Current trends</a:t>
            </a:r>
          </a:p>
          <a:p>
            <a:pPr lvl="1">
              <a:defRPr/>
            </a:pPr>
            <a:r>
              <a:rPr lang="en-US" sz="2000" dirty="0" err="1"/>
              <a:t>Bla</a:t>
            </a:r>
            <a:r>
              <a:rPr lang="sl-SI" sz="2000" dirty="0"/>
              <a:t>ž Zupan</a:t>
            </a:r>
            <a:r>
              <a:rPr lang="en-US" sz="2000" dirty="0"/>
              <a:t>:</a:t>
            </a:r>
            <a:r>
              <a:rPr lang="sl-SI" sz="2000" dirty="0"/>
              <a:t> </a:t>
            </a:r>
            <a:r>
              <a:rPr lang="en-US" sz="2000" dirty="0"/>
              <a:t>Data Science with the </a:t>
            </a:r>
            <a:r>
              <a:rPr lang="en-US" sz="2000" dirty="0" err="1"/>
              <a:t>OrangeToolbox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57200" lvl="1" indent="-406400">
              <a:spcBef>
                <a:spcPts val="560"/>
              </a:spcBef>
              <a:buSzPts val="2800"/>
              <a:buFont typeface="Helvetica Neue"/>
              <a:buChar char="•"/>
              <a:defRPr/>
            </a:pPr>
            <a:r>
              <a:rPr lang="en-US" altLang="en-US" dirty="0"/>
              <a:t>see also YouTube tutorials on Orange</a:t>
            </a:r>
          </a:p>
          <a:p>
            <a:pPr marL="457200" lvl="1" indent="0">
              <a:buFontTx/>
              <a:buNone/>
              <a:defRPr/>
            </a:pPr>
            <a:r>
              <a:rPr lang="en-US" sz="2000" dirty="0">
                <a:hlinkClick r:id="rId4"/>
              </a:rPr>
              <a:t>https://www.youtube.com/channel/UClKKWBe2SCAEyv7ZNGhIe4g</a:t>
            </a:r>
            <a:endParaRPr lang="en-US" sz="2000" dirty="0"/>
          </a:p>
          <a:p>
            <a:pPr lvl="1">
              <a:defRPr/>
            </a:pPr>
            <a:endParaRPr lang="en-US" sz="2000" dirty="0"/>
          </a:p>
          <a:p>
            <a:pPr marL="457200" lvl="1" indent="0">
              <a:buFontTx/>
              <a:buNone/>
              <a:defRPr/>
            </a:pPr>
            <a:endParaRPr lang="en-US" b="1" dirty="0"/>
          </a:p>
          <a:p>
            <a:pPr lvl="1">
              <a:defRPr/>
            </a:pPr>
            <a:endParaRPr lang="en-US" dirty="0"/>
          </a:p>
          <a:p>
            <a:pPr lvl="1">
              <a:defRPr/>
            </a:pPr>
            <a:endParaRPr lang="en-US" dirty="0"/>
          </a:p>
          <a:p>
            <a:pPr>
              <a:defRPr/>
            </a:pPr>
            <a:endParaRPr lang="sl-SI" altLang="en-US" sz="32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  <a:p>
            <a:pPr marL="0" indent="0">
              <a:buFontTx/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278864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1"/>
          <p:cNvSpPr txBox="1">
            <a:spLocks noGrp="1"/>
          </p:cNvSpPr>
          <p:nvPr>
            <p:ph type="title"/>
          </p:nvPr>
        </p:nvSpPr>
        <p:spPr>
          <a:xfrm>
            <a:off x="69272" y="476250"/>
            <a:ext cx="8839200" cy="393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b" anchorCtr="0">
            <a:noAutofit/>
          </a:bodyPr>
          <a:lstStyle/>
          <a:p>
            <a:pPr lvl="0">
              <a:buClr>
                <a:srgbClr val="000099"/>
              </a:buClr>
              <a:buSzPts val="3200"/>
            </a:pPr>
            <a:br>
              <a:rPr lang="en-US" sz="3600" dirty="0"/>
            </a:br>
            <a:r>
              <a:rPr lang="en-US" altLang="en-US" sz="3200" dirty="0"/>
              <a:t>DMTM Supporting materials</a:t>
            </a:r>
            <a:endParaRPr sz="3200" dirty="0"/>
          </a:p>
        </p:txBody>
      </p:sp>
      <p:sp>
        <p:nvSpPr>
          <p:cNvPr id="262" name="Google Shape;262;p11"/>
          <p:cNvSpPr txBox="1">
            <a:spLocks noGrp="1"/>
          </p:cNvSpPr>
          <p:nvPr>
            <p:ph type="body" idx="1"/>
          </p:nvPr>
        </p:nvSpPr>
        <p:spPr>
          <a:xfrm>
            <a:off x="312160" y="1215735"/>
            <a:ext cx="8596312" cy="5347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lvl="0" indent="-342900">
              <a:spcBef>
                <a:spcPts val="480"/>
              </a:spcBef>
              <a:buSzPts val="2400"/>
            </a:pPr>
            <a:r>
              <a:rPr lang="en-US" sz="2400" dirty="0"/>
              <a:t>Literature:</a:t>
            </a:r>
            <a:endParaRPr lang="sl-SI" sz="2400" dirty="0"/>
          </a:p>
          <a:p>
            <a:pPr marL="800100" lvl="1" indent="-342900"/>
            <a:r>
              <a:rPr lang="en-US" sz="1800" dirty="0" err="1"/>
              <a:t>Bramer</a:t>
            </a:r>
            <a:r>
              <a:rPr lang="en-US" sz="1800" dirty="0"/>
              <a:t> M (2016) Principles of Data Mining. 3rd </a:t>
            </a:r>
            <a:r>
              <a:rPr lang="en-US" sz="1800" err="1"/>
              <a:t>Edition</a:t>
            </a:r>
            <a:r>
              <a:rPr lang="en-US" sz="1800"/>
              <a:t>. Springer</a:t>
            </a:r>
            <a:r>
              <a:rPr lang="en-US" sz="1800" dirty="0"/>
              <a:t>, Berlin. An introductory textbook for refreshing your knowledge on basics of data mining. The first edition of the textbook is also available at</a:t>
            </a:r>
            <a:r>
              <a:rPr lang="en-US" sz="1800" dirty="0">
                <a:hlinkClick r:id="rId3"/>
              </a:rPr>
              <a:t> </a:t>
            </a:r>
            <a:r>
              <a:rPr lang="en-US" sz="1800" u="sng" dirty="0" err="1">
                <a:hlinkClick r:id="rId3"/>
              </a:rPr>
              <a:t>ResearchGate</a:t>
            </a:r>
            <a:r>
              <a:rPr lang="en-US" sz="1800" dirty="0"/>
              <a:t>, </a:t>
            </a:r>
            <a:r>
              <a:rPr lang="en-US" sz="1800" u="sng" dirty="0">
                <a:hlinkClick r:id="rId3"/>
              </a:rPr>
              <a:t>https://www.researchgate.net/publication/220688376_Principles_of_Data_Mining</a:t>
            </a:r>
            <a:endParaRPr lang="sl-SI" sz="1800" dirty="0"/>
          </a:p>
          <a:p>
            <a:pPr marL="800100" lvl="1" indent="-342900"/>
            <a:r>
              <a:rPr lang="en-US" sz="1800" dirty="0"/>
              <a:t>Lavrač N, </a:t>
            </a:r>
            <a:r>
              <a:rPr lang="en-US" sz="1800" dirty="0" err="1"/>
              <a:t>Podpečan</a:t>
            </a:r>
            <a:r>
              <a:rPr lang="en-US" sz="1800" dirty="0"/>
              <a:t> V and </a:t>
            </a:r>
            <a:r>
              <a:rPr lang="en-US" sz="1800" dirty="0" err="1"/>
              <a:t>Robnik-Šikonja</a:t>
            </a:r>
            <a:r>
              <a:rPr lang="en-US" sz="1800" dirty="0"/>
              <a:t> M (2021) Representation Learning. Springer, Berlin. Chapters 1 and 2.</a:t>
            </a:r>
          </a:p>
          <a:p>
            <a:pPr marL="800100" lvl="1" indent="-342900"/>
            <a:r>
              <a:rPr lang="en-US" sz="1800" dirty="0" err="1"/>
              <a:t>Fuernkranz</a:t>
            </a:r>
            <a:r>
              <a:rPr lang="en-US" sz="1800" dirty="0"/>
              <a:t> J, </a:t>
            </a:r>
            <a:r>
              <a:rPr lang="en-US" sz="1800" dirty="0" err="1"/>
              <a:t>Gamberger</a:t>
            </a:r>
            <a:r>
              <a:rPr lang="en-US" sz="1800" dirty="0"/>
              <a:t> D. and Lavrač N. (2012): Foundations of Rule Learning, Springer. Chapter 1.</a:t>
            </a:r>
          </a:p>
          <a:p>
            <a:pPr marL="342900" indent="-342900">
              <a:spcBef>
                <a:spcPts val="480"/>
              </a:spcBef>
              <a:buSzPts val="2400"/>
            </a:pPr>
            <a:r>
              <a:rPr lang="en-US" sz="2400" dirty="0"/>
              <a:t>Advanced Literature (optional):</a:t>
            </a:r>
            <a:endParaRPr lang="en-US" sz="1800" dirty="0"/>
          </a:p>
          <a:p>
            <a:pPr marL="800100" lvl="1" indent="-342900"/>
            <a:r>
              <a:rPr lang="en-US" sz="1800" dirty="0"/>
              <a:t>James G, Witten D, Hastie T and </a:t>
            </a:r>
            <a:r>
              <a:rPr lang="en-US" sz="1800" dirty="0" err="1"/>
              <a:t>Tibshirani</a:t>
            </a:r>
            <a:r>
              <a:rPr lang="en-US" sz="1800" dirty="0"/>
              <a:t> R (1</a:t>
            </a:r>
            <a:r>
              <a:rPr lang="en-US" sz="1800" baseline="30000" dirty="0"/>
              <a:t>st</a:t>
            </a:r>
            <a:r>
              <a:rPr lang="en-US" sz="1800" dirty="0"/>
              <a:t> Edition 2013, 2</a:t>
            </a:r>
            <a:r>
              <a:rPr lang="en-US" sz="1800" baseline="30000" dirty="0"/>
              <a:t>nd</a:t>
            </a:r>
            <a:r>
              <a:rPr lang="en-US" sz="1800" dirty="0"/>
              <a:t> Edition 2021) An Introduction to Statistical Learning - with Applications in R. Springer. Available at</a:t>
            </a:r>
            <a:r>
              <a:rPr lang="en-US" sz="1800" dirty="0">
                <a:hlinkClick r:id="rId4"/>
              </a:rPr>
              <a:t> </a:t>
            </a:r>
            <a:r>
              <a:rPr lang="en-US" sz="1800" u="sng" dirty="0">
                <a:hlinkClick r:id="rId4"/>
              </a:rPr>
              <a:t>https://statlearning.com/</a:t>
            </a:r>
            <a:r>
              <a:rPr lang="en-US" sz="1800" dirty="0"/>
              <a:t>. Chapters 1 and 2</a:t>
            </a:r>
            <a:r>
              <a:rPr lang="sl-SI" sz="1800" dirty="0"/>
              <a:t>.</a:t>
            </a:r>
          </a:p>
          <a:p>
            <a:pPr marL="457200" lvl="1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83469693"/>
      </p:ext>
    </p:extLst>
  </p:cSld>
  <p:clrMapOvr>
    <a:masterClrMapping/>
  </p:clrMapOvr>
</p:sld>
</file>

<file path=ppt/theme/theme1.xml><?xml version="1.0" encoding="utf-8"?>
<a:theme xmlns:a="http://schemas.openxmlformats.org/drawingml/2006/main" name="3_Fireball">
  <a:themeElements>
    <a:clrScheme name="">
      <a:dk1>
        <a:srgbClr val="000000"/>
      </a:dk1>
      <a:lt1>
        <a:srgbClr val="000000"/>
      </a:lt1>
      <a:dk2>
        <a:srgbClr val="FFCC66"/>
      </a:dk2>
      <a:lt2>
        <a:srgbClr val="5F5F5F"/>
      </a:lt2>
      <a:accent1>
        <a:srgbClr val="FF9933"/>
      </a:accent1>
      <a:accent2>
        <a:srgbClr val="CC0066"/>
      </a:accent2>
      <a:accent3>
        <a:srgbClr val="AAAAAA"/>
      </a:accent3>
      <a:accent4>
        <a:srgbClr val="000000"/>
      </a:accent4>
      <a:accent5>
        <a:srgbClr val="FFCAAD"/>
      </a:accent5>
      <a:accent6>
        <a:srgbClr val="B9005C"/>
      </a:accent6>
      <a:hlink>
        <a:srgbClr val="CC00CC"/>
      </a:hlink>
      <a:folHlink>
        <a:srgbClr val="9900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2852</TotalTime>
  <Words>905</Words>
  <Application>Microsoft Office PowerPoint</Application>
  <PresentationFormat>On-screen Show (4:3)</PresentationFormat>
  <Paragraphs>106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Times New Roman</vt:lpstr>
      <vt:lpstr>Times</vt:lpstr>
      <vt:lpstr>Arial</vt:lpstr>
      <vt:lpstr>Calibri</vt:lpstr>
      <vt:lpstr>Helvetica Neue</vt:lpstr>
      <vt:lpstr>3_Fireball</vt:lpstr>
      <vt:lpstr>       Data and Text Mining  Data Mining Part  Logistics      </vt:lpstr>
      <vt:lpstr>DMTM Logistics – 2023/24</vt:lpstr>
      <vt:lpstr>DMTM Schedule – 2023/24</vt:lpstr>
      <vt:lpstr>DMTM Credits and Coursework</vt:lpstr>
      <vt:lpstr>DMTM: Credits and Coursework</vt:lpstr>
      <vt:lpstr>PowerPoint Presentation</vt:lpstr>
      <vt:lpstr>DMTM Hands-on exercises </vt:lpstr>
      <vt:lpstr>DMTM Supporting materials</vt:lpstr>
      <vt:lpstr> DMTM Supporting materials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course  Part 2: Rule Learning  19 January 2021</dc:title>
  <dc:creator>Blaz Zupan</dc:creator>
  <cp:lastModifiedBy>Nada Lavrač</cp:lastModifiedBy>
  <cp:revision>73</cp:revision>
  <dcterms:created xsi:type="dcterms:W3CDTF">1998-11-26T23:48:23Z</dcterms:created>
  <dcterms:modified xsi:type="dcterms:W3CDTF">2023-11-07T13:14:21Z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2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blaz.zupan@ijs.si</vt:lpwstr>
  </property>
  <property fmtid="{D5CDD505-2E9C-101B-9397-08002B2CF9AE}" pid="8" name="HomePage">
    <vt:lpwstr>http://www-ai.ijs.si/BlazZupan/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\\Obelix\blaz\www\ORA</vt:lpwstr>
  </property>
</Properties>
</file>