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6113" cy="431958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228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C5D985A-DFDC-49DD-9193-E9B4AD0A1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68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A7C4F083-63FF-4F86-A828-B0522885CAE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1738" y="763588"/>
            <a:ext cx="28289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63" y="13419138"/>
            <a:ext cx="27535187" cy="9258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338" y="24477663"/>
            <a:ext cx="22677437" cy="11039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66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645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5475" y="1724025"/>
            <a:ext cx="7288213" cy="36890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0" y="1724025"/>
            <a:ext cx="21713825" cy="36890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91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1724025"/>
            <a:ext cx="29154438" cy="7212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675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29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050" y="27757438"/>
            <a:ext cx="27536775" cy="85788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050" y="18308638"/>
            <a:ext cx="27536775" cy="9448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22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0107613"/>
            <a:ext cx="14500225" cy="28506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1875" y="10107613"/>
            <a:ext cx="14501813" cy="28506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95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1730375"/>
            <a:ext cx="29157613" cy="71993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250" y="9669463"/>
            <a:ext cx="14314488" cy="4029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250" y="13698538"/>
            <a:ext cx="14314488" cy="2488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6025" y="9669463"/>
            <a:ext cx="14320838" cy="4029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6025" y="13698538"/>
            <a:ext cx="14320838" cy="2488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460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671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11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1719263"/>
            <a:ext cx="10658475" cy="7319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6663" y="1719263"/>
            <a:ext cx="18110200" cy="36866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250" y="9039225"/>
            <a:ext cx="10658475" cy="29546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9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0" y="30237113"/>
            <a:ext cx="19437350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000" y="3859213"/>
            <a:ext cx="19437350" cy="25917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000" y="33807400"/>
            <a:ext cx="19437350" cy="5068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70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724025"/>
            <a:ext cx="29154438" cy="721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107613"/>
            <a:ext cx="29154438" cy="285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2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20" Type="http://schemas.openxmlformats.org/officeDocument/2006/relationships/image" Target="../media/image1.wmf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.bin"/><Relationship Id="rId31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7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337354"/>
              </p:ext>
            </p:extLst>
          </p:nvPr>
        </p:nvGraphicFramePr>
        <p:xfrm>
          <a:off x="1725450" y="13183025"/>
          <a:ext cx="12512799" cy="6470696"/>
        </p:xfrm>
        <a:graphic>
          <a:graphicData uri="http://schemas.openxmlformats.org/drawingml/2006/table">
            <a:tbl>
              <a:tblPr/>
              <a:tblGrid>
                <a:gridCol w="1135535"/>
                <a:gridCol w="700497"/>
                <a:gridCol w="756084"/>
                <a:gridCol w="756084"/>
                <a:gridCol w="756084"/>
                <a:gridCol w="919683"/>
                <a:gridCol w="1080120"/>
                <a:gridCol w="936104"/>
                <a:gridCol w="1368152"/>
                <a:gridCol w="1368152"/>
                <a:gridCol w="1368152"/>
                <a:gridCol w="1368152"/>
              </a:tblGrid>
              <a:tr h="1800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Gene id</a:t>
                      </a:r>
                    </a:p>
                  </a:txBody>
                  <a:tcPr marL="90000" marR="90000" marT="66203" marB="46800" vert="vert27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GO0000166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6203" marB="46800" vert="vert27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GO0000267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6203" marB="46800" vert="vert27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90000" marR="90000" marT="66203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GO0001883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6203" marB="46800" vert="vert27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vert="vert27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Feature_1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6203" marB="46800" vert="vert27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Feature_2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6203" marB="46800" vert="vert27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90000" marR="90000" marT="66203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Feature_t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6203" marB="46800" vert="vert27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9625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  <a:endParaRPr kumimoji="0" lang="en-US" sz="2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2.991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-2.296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0.68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21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  <a:endParaRPr kumimoji="0" lang="en-US" sz="2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-0.013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-1.048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0.767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7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84519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  <a:endParaRPr kumimoji="0" lang="en-US" sz="2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-0.843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0.155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1.396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2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  <a:defRPr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23621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  <a:endParaRPr kumimoji="0" lang="en-US" sz="2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-0.531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0.843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90000" marR="90000" marT="62676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2.304</a:t>
                      </a:r>
                    </a:p>
                  </a:txBody>
                  <a:tcPr marL="90000" marR="90000" marT="69732" marB="4680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395413" y="26868163"/>
            <a:ext cx="13711238" cy="706438"/>
            <a:chOff x="879" y="15690"/>
            <a:chExt cx="8637" cy="445"/>
          </a:xfrm>
        </p:grpSpPr>
        <p:sp>
          <p:nvSpPr>
            <p:cNvPr id="2404" name="Line 2"/>
            <p:cNvSpPr>
              <a:spLocks noChangeShapeType="1"/>
            </p:cNvSpPr>
            <p:nvPr/>
          </p:nvSpPr>
          <p:spPr bwMode="auto">
            <a:xfrm>
              <a:off x="879" y="15924"/>
              <a:ext cx="8637" cy="1"/>
            </a:xfrm>
            <a:prstGeom prst="line">
              <a:avLst/>
            </a:prstGeom>
            <a:noFill/>
            <a:ln w="3168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05" name="Text Box 3"/>
            <p:cNvSpPr txBox="1">
              <a:spLocks noChangeArrowheads="1"/>
            </p:cNvSpPr>
            <p:nvPr/>
          </p:nvSpPr>
          <p:spPr bwMode="auto">
            <a:xfrm>
              <a:off x="1551" y="15690"/>
              <a:ext cx="5937" cy="445"/>
            </a:xfrm>
            <a:prstGeom prst="rect">
              <a:avLst/>
            </a:prstGeom>
            <a:solidFill>
              <a:srgbClr val="EFF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2250"/>
                </a:spcBef>
                <a:buClrTx/>
                <a:buFontTx/>
                <a:buNone/>
              </a:pPr>
              <a:r>
                <a:rPr lang="en-US" sz="3600" b="1" dirty="0">
                  <a:solidFill>
                    <a:srgbClr val="000000"/>
                  </a:solidFill>
                </a:rPr>
                <a:t>Ensembles of PCTs and Rule ensembles</a:t>
              </a:r>
            </a:p>
          </p:txBody>
        </p:sp>
      </p:grp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730250" y="615950"/>
            <a:ext cx="30937200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</a:pPr>
            <a:r>
              <a:rPr lang="en-US" sz="9400" b="1" dirty="0">
                <a:solidFill>
                  <a:srgbClr val="280099"/>
                </a:solidFill>
                <a:latin typeface="Berlin Sans FB Demi" charset="0"/>
              </a:rPr>
              <a:t>Predictive clustering relates gene annotations to </a:t>
            </a:r>
            <a:br>
              <a:rPr lang="en-US" sz="9400" b="1" dirty="0">
                <a:solidFill>
                  <a:srgbClr val="280099"/>
                </a:solidFill>
                <a:latin typeface="Berlin Sans FB Demi" charset="0"/>
              </a:rPr>
            </a:br>
            <a:r>
              <a:rPr lang="en-US" sz="9400" b="1" dirty="0">
                <a:solidFill>
                  <a:srgbClr val="280099"/>
                </a:solidFill>
                <a:latin typeface="Berlin Sans FB Demi" charset="0"/>
              </a:rPr>
              <a:t>phenotype properties extracted from images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806450" y="3579813"/>
            <a:ext cx="30784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/>
          <a:p>
            <a:pPr algn="ctr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</a:pPr>
            <a:r>
              <a:rPr lang="en-US" sz="5200" dirty="0" err="1">
                <a:solidFill>
                  <a:srgbClr val="4700B8"/>
                </a:solidFill>
                <a:latin typeface="Berlin Sans FB" charset="0"/>
              </a:rPr>
              <a:t>Dragi</a:t>
            </a:r>
            <a:r>
              <a:rPr lang="en-US" sz="5200" dirty="0">
                <a:solidFill>
                  <a:srgbClr val="4700B8"/>
                </a:solidFill>
                <a:latin typeface="Berlin Sans FB" charset="0"/>
              </a:rPr>
              <a:t> </a:t>
            </a:r>
            <a:r>
              <a:rPr lang="en-US" sz="5200" dirty="0" err="1">
                <a:solidFill>
                  <a:srgbClr val="4700B8"/>
                </a:solidFill>
                <a:latin typeface="Berlin Sans FB" charset="0"/>
              </a:rPr>
              <a:t>Kocev</a:t>
            </a:r>
            <a:r>
              <a:rPr lang="en-US" sz="5200" dirty="0">
                <a:solidFill>
                  <a:srgbClr val="4700B8"/>
                </a:solidFill>
                <a:latin typeface="Berlin Sans FB" charset="0"/>
              </a:rPr>
              <a:t>, Bernard </a:t>
            </a:r>
            <a:r>
              <a:rPr lang="en-US" sz="5200" dirty="0" err="1">
                <a:solidFill>
                  <a:srgbClr val="4700B8"/>
                </a:solidFill>
                <a:latin typeface="Berlin Sans FB" charset="0"/>
              </a:rPr>
              <a:t>Ženko</a:t>
            </a:r>
            <a:r>
              <a:rPr lang="en-US" sz="5200" dirty="0">
                <a:solidFill>
                  <a:srgbClr val="4700B8"/>
                </a:solidFill>
                <a:latin typeface="Berlin Sans FB" charset="0"/>
              </a:rPr>
              <a:t>, Petra Paul, </a:t>
            </a:r>
            <a:r>
              <a:rPr lang="en-US" sz="5200" dirty="0" err="1">
                <a:solidFill>
                  <a:srgbClr val="4700B8"/>
                </a:solidFill>
                <a:latin typeface="Berlin Sans FB" charset="0"/>
              </a:rPr>
              <a:t>Coenraad</a:t>
            </a:r>
            <a:r>
              <a:rPr lang="en-US" sz="5200" dirty="0">
                <a:solidFill>
                  <a:srgbClr val="4700B8"/>
                </a:solidFill>
                <a:latin typeface="Berlin Sans FB" charset="0"/>
              </a:rPr>
              <a:t> </a:t>
            </a:r>
            <a:r>
              <a:rPr lang="en-US" sz="5200" dirty="0" err="1">
                <a:solidFill>
                  <a:srgbClr val="4700B8"/>
                </a:solidFill>
                <a:latin typeface="Berlin Sans FB" charset="0"/>
              </a:rPr>
              <a:t>Kuijl</a:t>
            </a:r>
            <a:r>
              <a:rPr lang="en-US" sz="5200" dirty="0">
                <a:solidFill>
                  <a:srgbClr val="4700B8"/>
                </a:solidFill>
                <a:latin typeface="Berlin Sans FB" charset="0"/>
              </a:rPr>
              <a:t>, Jacques </a:t>
            </a:r>
            <a:r>
              <a:rPr lang="en-US" sz="5200" dirty="0" err="1">
                <a:solidFill>
                  <a:srgbClr val="4700B8"/>
                </a:solidFill>
                <a:latin typeface="Berlin Sans FB" charset="0"/>
              </a:rPr>
              <a:t>Neefjes</a:t>
            </a:r>
            <a:r>
              <a:rPr lang="en-US" sz="5200" dirty="0">
                <a:solidFill>
                  <a:srgbClr val="4700B8"/>
                </a:solidFill>
                <a:latin typeface="Berlin Sans FB" charset="0"/>
              </a:rPr>
              <a:t>, and </a:t>
            </a:r>
            <a:r>
              <a:rPr lang="en-US" sz="5200" dirty="0" err="1">
                <a:solidFill>
                  <a:srgbClr val="4700B8"/>
                </a:solidFill>
                <a:latin typeface="Berlin Sans FB" charset="0"/>
              </a:rPr>
              <a:t>Sašo</a:t>
            </a:r>
            <a:r>
              <a:rPr lang="en-US" sz="5200" dirty="0">
                <a:solidFill>
                  <a:srgbClr val="4700B8"/>
                </a:solidFill>
                <a:latin typeface="Berlin Sans FB" charset="0"/>
              </a:rPr>
              <a:t> </a:t>
            </a:r>
            <a:r>
              <a:rPr lang="en-US" sz="5200" dirty="0" err="1">
                <a:solidFill>
                  <a:srgbClr val="4700B8"/>
                </a:solidFill>
                <a:latin typeface="Berlin Sans FB" charset="0"/>
              </a:rPr>
              <a:t>Džeroski</a:t>
            </a:r>
            <a:endParaRPr lang="en-US" sz="5200" dirty="0">
              <a:solidFill>
                <a:srgbClr val="4700B8"/>
              </a:solidFill>
              <a:latin typeface="Berlin Sans FB" charset="0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730250" y="4716240"/>
            <a:ext cx="3086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</a:pP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Jožef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Stefan Institute, Dept. of Knowledge Technologies, Ljubljana, Slovenia {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dragi.kocev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bernard.zenko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saso.dzeroski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}@ijs.si</a:t>
            </a:r>
          </a:p>
          <a:p>
            <a:pPr algn="ctr">
              <a:lnSpc>
                <a:spcPct val="7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Division of Cell Biology and Centre for Biomedical Genetics, NKI, Netherlands {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p.paul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c.kuijl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j.neefjes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}@nki.nl</a:t>
            </a: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563" y="41076563"/>
            <a:ext cx="35004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AutoShape 8"/>
          <p:cNvSpPr>
            <a:spLocks noChangeArrowheads="1"/>
          </p:cNvSpPr>
          <p:nvPr/>
        </p:nvSpPr>
        <p:spPr bwMode="auto">
          <a:xfrm>
            <a:off x="1339850" y="6486525"/>
            <a:ext cx="13711238" cy="914400"/>
          </a:xfrm>
          <a:prstGeom prst="roundRect">
            <a:avLst>
              <a:gd name="adj" fmla="val 16667"/>
            </a:avLst>
          </a:prstGeom>
          <a:solidFill>
            <a:srgbClr val="BBE0E3">
              <a:alpha val="50195"/>
            </a:srgbClr>
          </a:solidFill>
          <a:ln w="6336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/>
          <a:lstStyle/>
          <a:p>
            <a:pPr algn="ctr">
              <a:lnSpc>
                <a:spcPct val="100000"/>
              </a:lnSpc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n-US" sz="5000" b="1">
                <a:solidFill>
                  <a:srgbClr val="333399"/>
                </a:solidFill>
              </a:rPr>
              <a:t>Introduction</a:t>
            </a:r>
          </a:p>
        </p:txBody>
      </p:sp>
      <p:sp>
        <p:nvSpPr>
          <p:cNvPr id="2056" name="AutoShape 9"/>
          <p:cNvSpPr>
            <a:spLocks noChangeArrowheads="1"/>
          </p:cNvSpPr>
          <p:nvPr/>
        </p:nvSpPr>
        <p:spPr bwMode="auto">
          <a:xfrm>
            <a:off x="16784638" y="6486525"/>
            <a:ext cx="13711237" cy="914400"/>
          </a:xfrm>
          <a:prstGeom prst="roundRect">
            <a:avLst>
              <a:gd name="adj" fmla="val 16667"/>
            </a:avLst>
          </a:prstGeom>
          <a:solidFill>
            <a:srgbClr val="BBE0E3">
              <a:alpha val="50195"/>
            </a:srgbClr>
          </a:solidFill>
          <a:ln w="6336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/>
          <a:lstStyle/>
          <a:p>
            <a:pPr algn="ctr">
              <a:lnSpc>
                <a:spcPct val="100000"/>
              </a:lnSpc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n-US" sz="5000" b="1">
                <a:solidFill>
                  <a:srgbClr val="333399"/>
                </a:solidFill>
              </a:rPr>
              <a:t>Data description</a:t>
            </a:r>
          </a:p>
        </p:txBody>
      </p:sp>
      <p:sp>
        <p:nvSpPr>
          <p:cNvPr id="2057" name="AutoShape 10"/>
          <p:cNvSpPr>
            <a:spLocks noChangeArrowheads="1"/>
          </p:cNvSpPr>
          <p:nvPr/>
        </p:nvSpPr>
        <p:spPr bwMode="auto">
          <a:xfrm>
            <a:off x="16761354" y="12906673"/>
            <a:ext cx="13711237" cy="914400"/>
          </a:xfrm>
          <a:prstGeom prst="roundRect">
            <a:avLst>
              <a:gd name="adj" fmla="val 16667"/>
            </a:avLst>
          </a:prstGeom>
          <a:solidFill>
            <a:srgbClr val="BBE0E3">
              <a:alpha val="50195"/>
            </a:srgbClr>
          </a:solidFill>
          <a:ln w="6336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/>
          <a:lstStyle/>
          <a:p>
            <a:pPr algn="ctr">
              <a:lnSpc>
                <a:spcPct val="100000"/>
              </a:lnSpc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n-US" sz="5000" b="1">
                <a:solidFill>
                  <a:srgbClr val="333399"/>
                </a:solidFill>
              </a:rPr>
              <a:t>Results</a:t>
            </a:r>
          </a:p>
        </p:txBody>
      </p:sp>
      <p:sp>
        <p:nvSpPr>
          <p:cNvPr id="2058" name="AutoShape 11"/>
          <p:cNvSpPr>
            <a:spLocks noChangeArrowheads="1"/>
          </p:cNvSpPr>
          <p:nvPr/>
        </p:nvSpPr>
        <p:spPr bwMode="auto">
          <a:xfrm>
            <a:off x="1371600" y="20251489"/>
            <a:ext cx="13711238" cy="914400"/>
          </a:xfrm>
          <a:prstGeom prst="roundRect">
            <a:avLst>
              <a:gd name="adj" fmla="val 16667"/>
            </a:avLst>
          </a:prstGeom>
          <a:solidFill>
            <a:srgbClr val="BBE0E3">
              <a:alpha val="50195"/>
            </a:srgbClr>
          </a:solidFill>
          <a:ln w="6336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/>
          <a:lstStyle/>
          <a:p>
            <a:pPr algn="ctr">
              <a:lnSpc>
                <a:spcPct val="100000"/>
              </a:lnSpc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n-US" sz="5000" b="1">
                <a:solidFill>
                  <a:srgbClr val="333399"/>
                </a:solidFill>
              </a:rPr>
              <a:t>Methodology</a:t>
            </a:r>
          </a:p>
        </p:txBody>
      </p:sp>
      <p:sp>
        <p:nvSpPr>
          <p:cNvPr id="2059" name="AutoShape 12"/>
          <p:cNvSpPr>
            <a:spLocks noChangeArrowheads="1"/>
          </p:cNvSpPr>
          <p:nvPr/>
        </p:nvSpPr>
        <p:spPr bwMode="auto">
          <a:xfrm>
            <a:off x="16782256" y="35157145"/>
            <a:ext cx="13711237" cy="914400"/>
          </a:xfrm>
          <a:prstGeom prst="roundRect">
            <a:avLst>
              <a:gd name="adj" fmla="val 16667"/>
            </a:avLst>
          </a:prstGeom>
          <a:solidFill>
            <a:srgbClr val="BBE0E3">
              <a:alpha val="50195"/>
            </a:srgbClr>
          </a:solidFill>
          <a:ln w="6336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/>
          <a:lstStyle/>
          <a:p>
            <a:pPr algn="ctr">
              <a:lnSpc>
                <a:spcPct val="100000"/>
              </a:lnSpc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n-US" sz="5000" b="1">
                <a:solidFill>
                  <a:srgbClr val="333399"/>
                </a:solidFill>
              </a:rPr>
              <a:t>Conclusions</a:t>
            </a:r>
          </a:p>
        </p:txBody>
      </p:sp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529706" y="22206222"/>
            <a:ext cx="13963650" cy="400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Induced </a:t>
            </a:r>
            <a:r>
              <a:rPr lang="en-US" sz="3200" dirty="0">
                <a:solidFill>
                  <a:srgbClr val="000000"/>
                </a:solidFill>
              </a:rPr>
              <a:t>by standard TDIDT algorithm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Able </a:t>
            </a:r>
            <a:r>
              <a:rPr lang="en-US" sz="3200" dirty="0">
                <a:solidFill>
                  <a:srgbClr val="000000"/>
                </a:solidFill>
              </a:rPr>
              <a:t>to make a prediction for given structured output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Heuristic </a:t>
            </a:r>
            <a:r>
              <a:rPr lang="en-US" sz="3200" dirty="0">
                <a:solidFill>
                  <a:srgbClr val="000000"/>
                </a:solidFill>
              </a:rPr>
              <a:t>score: minimization of intra-cluster variance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Definition </a:t>
            </a:r>
            <a:r>
              <a:rPr lang="en-US" sz="3200" dirty="0">
                <a:solidFill>
                  <a:srgbClr val="000000"/>
                </a:solidFill>
              </a:rPr>
              <a:t>of a distance and prototype function for a given </a:t>
            </a:r>
            <a:r>
              <a:rPr lang="en-US" sz="3200" dirty="0" smtClean="0">
                <a:solidFill>
                  <a:srgbClr val="000000"/>
                </a:solidFill>
              </a:rPr>
              <a:t>output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err="1" smtClean="0">
                <a:solidFill>
                  <a:srgbClr val="000000"/>
                </a:solidFill>
              </a:rPr>
              <a:t>Medoid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is taken as a prototype in each leaf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Cosine similarity as distance measure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2062" name="Group 15"/>
          <p:cNvGrpSpPr>
            <a:grpSpLocks/>
          </p:cNvGrpSpPr>
          <p:nvPr/>
        </p:nvGrpSpPr>
        <p:grpSpPr bwMode="auto">
          <a:xfrm>
            <a:off x="1395413" y="21397143"/>
            <a:ext cx="13709650" cy="704850"/>
            <a:chOff x="879" y="12719"/>
            <a:chExt cx="8636" cy="444"/>
          </a:xfrm>
        </p:grpSpPr>
        <p:sp>
          <p:nvSpPr>
            <p:cNvPr id="2402" name="Line 16"/>
            <p:cNvSpPr>
              <a:spLocks noChangeShapeType="1"/>
            </p:cNvSpPr>
            <p:nvPr/>
          </p:nvSpPr>
          <p:spPr bwMode="auto">
            <a:xfrm>
              <a:off x="879" y="12953"/>
              <a:ext cx="8637" cy="1"/>
            </a:xfrm>
            <a:prstGeom prst="line">
              <a:avLst/>
            </a:prstGeom>
            <a:noFill/>
            <a:ln w="3168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03" name="Text Box 17"/>
            <p:cNvSpPr txBox="1">
              <a:spLocks noChangeArrowheads="1"/>
            </p:cNvSpPr>
            <p:nvPr/>
          </p:nvSpPr>
          <p:spPr bwMode="auto">
            <a:xfrm>
              <a:off x="1551" y="12719"/>
              <a:ext cx="3777" cy="445"/>
            </a:xfrm>
            <a:prstGeom prst="rect">
              <a:avLst/>
            </a:prstGeom>
            <a:solidFill>
              <a:srgbClr val="EFF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2250"/>
                </a:spcBef>
                <a:buClrTx/>
                <a:buFontTx/>
                <a:buNone/>
              </a:pPr>
              <a:r>
                <a:rPr lang="en-US" sz="3600" b="1">
                  <a:solidFill>
                    <a:srgbClr val="000000"/>
                  </a:solidFill>
                </a:rPr>
                <a:t>Predictive clustering trees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04368" y="27934417"/>
            <a:ext cx="14410159" cy="6985000"/>
            <a:chOff x="1139825" y="26293763"/>
            <a:chExt cx="14410159" cy="6985000"/>
          </a:xfrm>
        </p:grpSpPr>
        <p:sp>
          <p:nvSpPr>
            <p:cNvPr id="2063" name="Rectangle 19"/>
            <p:cNvSpPr>
              <a:spLocks noChangeArrowheads="1"/>
            </p:cNvSpPr>
            <p:nvPr/>
          </p:nvSpPr>
          <p:spPr bwMode="auto">
            <a:xfrm>
              <a:off x="1139825" y="29784675"/>
              <a:ext cx="1524000" cy="39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Ctr="1"/>
            <a:lstStyle/>
            <a:p>
              <a:pPr algn="ctr">
                <a:lnSpc>
                  <a:spcPct val="100000"/>
                </a:lnSpc>
                <a:buSzPct val="45000"/>
                <a:buFont typeface="Arial" charset="0"/>
                <a:buNone/>
                <a:tabLst>
                  <a:tab pos="723900" algn="l"/>
                  <a:tab pos="1447800" algn="l"/>
                </a:tabLst>
              </a:pPr>
              <a:r>
                <a:rPr lang="en-US" sz="2000">
                  <a:solidFill>
                    <a:srgbClr val="990033"/>
                  </a:solidFill>
                </a:rPr>
                <a:t>Training set</a:t>
              </a:r>
            </a:p>
          </p:txBody>
        </p:sp>
        <p:sp>
          <p:nvSpPr>
            <p:cNvPr id="2064" name="Rectangle 20"/>
            <p:cNvSpPr>
              <a:spLocks noChangeArrowheads="1"/>
            </p:cNvSpPr>
            <p:nvPr/>
          </p:nvSpPr>
          <p:spPr bwMode="auto">
            <a:xfrm>
              <a:off x="1597025" y="28655963"/>
              <a:ext cx="669925" cy="914400"/>
            </a:xfrm>
            <a:prstGeom prst="rect">
              <a:avLst/>
            </a:prstGeom>
            <a:gradFill rotWithShape="0">
              <a:gsLst>
                <a:gs pos="0">
                  <a:srgbClr val="005E75"/>
                </a:gs>
                <a:gs pos="100000">
                  <a:srgbClr val="00CCFF">
                    <a:alpha val="50000"/>
                  </a:srgbClr>
                </a:gs>
              </a:gsLst>
              <a:lin ang="5400000" scaled="1"/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65" name="Rectangle 21"/>
            <p:cNvSpPr>
              <a:spLocks noChangeArrowheads="1"/>
            </p:cNvSpPr>
            <p:nvPr/>
          </p:nvSpPr>
          <p:spPr bwMode="auto">
            <a:xfrm>
              <a:off x="3578225" y="30408563"/>
              <a:ext cx="457200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Ctr="1"/>
            <a:lstStyle/>
            <a:p>
              <a:pPr algn="ctr">
                <a:lnSpc>
                  <a:spcPct val="100000"/>
                </a:lnSpc>
                <a:buSzPct val="45000"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6" charset="0"/>
                </a:rPr>
                <a:t>…</a:t>
              </a:r>
            </a:p>
          </p:txBody>
        </p:sp>
        <p:sp>
          <p:nvSpPr>
            <p:cNvPr id="2066" name="Rectangle 22"/>
            <p:cNvSpPr>
              <a:spLocks noChangeArrowheads="1"/>
            </p:cNvSpPr>
            <p:nvPr/>
          </p:nvSpPr>
          <p:spPr bwMode="auto">
            <a:xfrm>
              <a:off x="2643784" y="27436763"/>
              <a:ext cx="304800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Ctr="1"/>
            <a:lstStyle/>
            <a:p>
              <a:pPr algn="ctr">
                <a:lnSpc>
                  <a:spcPct val="100000"/>
                </a:lnSpc>
                <a:buSzPct val="45000"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6" charset="0"/>
                </a:rPr>
                <a:t>1</a:t>
              </a:r>
            </a:p>
          </p:txBody>
        </p:sp>
        <p:sp>
          <p:nvSpPr>
            <p:cNvPr id="2067" name="Rectangle 23"/>
            <p:cNvSpPr>
              <a:spLocks noChangeArrowheads="1"/>
            </p:cNvSpPr>
            <p:nvPr/>
          </p:nvSpPr>
          <p:spPr bwMode="auto">
            <a:xfrm>
              <a:off x="2740025" y="28274963"/>
              <a:ext cx="304800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Ctr="1"/>
            <a:lstStyle/>
            <a:p>
              <a:pPr algn="ctr">
                <a:lnSpc>
                  <a:spcPct val="100000"/>
                </a:lnSpc>
                <a:buSzPct val="45000"/>
              </a:pPr>
              <a:r>
                <a:rPr lang="en-US" sz="2400">
                  <a:solidFill>
                    <a:srgbClr val="000000"/>
                  </a:solidFill>
                  <a:latin typeface="Times New Roman" pitchFamily="16" charset="0"/>
                </a:rPr>
                <a:t>2</a:t>
              </a:r>
            </a:p>
          </p:txBody>
        </p:sp>
        <p:sp>
          <p:nvSpPr>
            <p:cNvPr id="2068" name="Rectangle 24"/>
            <p:cNvSpPr>
              <a:spLocks noChangeArrowheads="1"/>
            </p:cNvSpPr>
            <p:nvPr/>
          </p:nvSpPr>
          <p:spPr bwMode="auto">
            <a:xfrm>
              <a:off x="2759075" y="29950865"/>
              <a:ext cx="304800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Ctr="1"/>
            <a:lstStyle/>
            <a:p>
              <a:pPr algn="ctr">
                <a:lnSpc>
                  <a:spcPct val="100000"/>
                </a:lnSpc>
                <a:buSzPct val="45000"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6" charset="0"/>
                </a:rPr>
                <a:t>n</a:t>
              </a:r>
            </a:p>
          </p:txBody>
        </p:sp>
        <p:sp>
          <p:nvSpPr>
            <p:cNvPr id="2069" name="Rectangle 25"/>
            <p:cNvSpPr>
              <a:spLocks noChangeArrowheads="1"/>
            </p:cNvSpPr>
            <p:nvPr/>
          </p:nvSpPr>
          <p:spPr bwMode="auto">
            <a:xfrm>
              <a:off x="2740025" y="28960763"/>
              <a:ext cx="304800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Ctr="1"/>
            <a:lstStyle/>
            <a:p>
              <a:pPr algn="ctr">
                <a:lnSpc>
                  <a:spcPct val="100000"/>
                </a:lnSpc>
                <a:buSzPct val="45000"/>
              </a:pPr>
              <a:r>
                <a:rPr lang="en-US" sz="2400">
                  <a:solidFill>
                    <a:srgbClr val="000000"/>
                  </a:solidFill>
                  <a:latin typeface="Times New Roman" pitchFamily="16" charset="0"/>
                </a:rPr>
                <a:t>3</a:t>
              </a:r>
            </a:p>
          </p:txBody>
        </p:sp>
        <p:sp>
          <p:nvSpPr>
            <p:cNvPr id="2070" name="Rectangle 26"/>
            <p:cNvSpPr>
              <a:spLocks noChangeArrowheads="1"/>
            </p:cNvSpPr>
            <p:nvPr/>
          </p:nvSpPr>
          <p:spPr bwMode="auto">
            <a:xfrm>
              <a:off x="4948238" y="26293763"/>
              <a:ext cx="1485900" cy="109696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0C0C0">
                    <a:alpha val="50000"/>
                  </a:srgbClr>
                </a:gs>
              </a:gsLst>
              <a:path path="shape">
                <a:fillToRect l="29999" t="29999" r="70001" b="70001"/>
              </a:path>
            </a:gradFill>
            <a:ln w="28440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 anchorCtr="1"/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 dirty="0">
                  <a:solidFill>
                    <a:srgbClr val="990033"/>
                  </a:solidFill>
                </a:rPr>
                <a:t>(Randomized)</a:t>
              </a:r>
            </a:p>
            <a:p>
              <a:pPr>
                <a:lnSpc>
                  <a:spcPct val="100000"/>
                </a:lnSpc>
                <a:buSzPct val="45000"/>
                <a:buFont typeface="Arial" charset="0"/>
                <a:buNone/>
                <a:tabLst>
                  <a:tab pos="723900" algn="l"/>
                  <a:tab pos="1447800" algn="l"/>
                </a:tabLst>
              </a:pPr>
              <a:r>
                <a:rPr lang="en-US" dirty="0">
                  <a:solidFill>
                    <a:srgbClr val="990033"/>
                  </a:solidFill>
                </a:rPr>
                <a:t>Decision tree</a:t>
              </a:r>
            </a:p>
            <a:p>
              <a:pPr>
                <a:lnSpc>
                  <a:spcPct val="100000"/>
                </a:lnSpc>
                <a:buSzPct val="45000"/>
                <a:buFont typeface="Arial" charset="0"/>
                <a:buNone/>
                <a:tabLst>
                  <a:tab pos="723900" algn="l"/>
                  <a:tab pos="1447800" algn="l"/>
                </a:tabLst>
              </a:pPr>
              <a:r>
                <a:rPr lang="en-US" dirty="0">
                  <a:solidFill>
                    <a:srgbClr val="990033"/>
                  </a:solidFill>
                </a:rPr>
                <a:t>algorithm</a:t>
              </a:r>
            </a:p>
          </p:txBody>
        </p:sp>
        <p:sp>
          <p:nvSpPr>
            <p:cNvPr id="2071" name="AutoShape 27"/>
            <p:cNvSpPr>
              <a:spLocks noChangeArrowheads="1"/>
            </p:cNvSpPr>
            <p:nvPr/>
          </p:nvSpPr>
          <p:spPr bwMode="auto">
            <a:xfrm>
              <a:off x="6550025" y="26823988"/>
              <a:ext cx="533400" cy="152400"/>
            </a:xfrm>
            <a:prstGeom prst="rightArrow">
              <a:avLst>
                <a:gd name="adj1" fmla="val 100000"/>
                <a:gd name="adj2" fmla="val 350000"/>
              </a:avLst>
            </a:prstGeom>
            <a:solidFill>
              <a:srgbClr val="990033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72" name="Rectangle 28"/>
            <p:cNvSpPr>
              <a:spLocks noChangeArrowheads="1"/>
            </p:cNvSpPr>
            <p:nvPr/>
          </p:nvSpPr>
          <p:spPr bwMode="auto">
            <a:xfrm>
              <a:off x="6854825" y="32161163"/>
              <a:ext cx="1600200" cy="925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Ctr="1"/>
            <a:lstStyle/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 sz="2000">
                  <a:solidFill>
                    <a:srgbClr val="990033"/>
                  </a:solidFill>
                </a:rPr>
                <a:t>n classifiers</a:t>
              </a:r>
            </a:p>
          </p:txBody>
        </p:sp>
        <p:sp>
          <p:nvSpPr>
            <p:cNvPr id="2073" name="AutoShape 29"/>
            <p:cNvSpPr>
              <a:spLocks noChangeArrowheads="1"/>
            </p:cNvSpPr>
            <p:nvPr/>
          </p:nvSpPr>
          <p:spPr bwMode="auto">
            <a:xfrm>
              <a:off x="4505325" y="26827163"/>
              <a:ext cx="381000" cy="152400"/>
            </a:xfrm>
            <a:prstGeom prst="rightArrow">
              <a:avLst>
                <a:gd name="adj1" fmla="val 100000"/>
                <a:gd name="adj2" fmla="val 250000"/>
              </a:avLst>
            </a:prstGeom>
            <a:solidFill>
              <a:srgbClr val="990033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74" name="AutoShape 30"/>
            <p:cNvSpPr>
              <a:spLocks noChangeArrowheads="1"/>
            </p:cNvSpPr>
            <p:nvPr/>
          </p:nvSpPr>
          <p:spPr bwMode="auto">
            <a:xfrm>
              <a:off x="6550025" y="28271788"/>
              <a:ext cx="533400" cy="152400"/>
            </a:xfrm>
            <a:prstGeom prst="rightArrow">
              <a:avLst>
                <a:gd name="adj1" fmla="val 100000"/>
                <a:gd name="adj2" fmla="val 350000"/>
              </a:avLst>
            </a:prstGeom>
            <a:solidFill>
              <a:srgbClr val="990033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75" name="Line 31"/>
            <p:cNvSpPr>
              <a:spLocks noChangeShapeType="1"/>
            </p:cNvSpPr>
            <p:nvPr/>
          </p:nvSpPr>
          <p:spPr bwMode="auto">
            <a:xfrm>
              <a:off x="7542213" y="27893963"/>
              <a:ext cx="209550" cy="312737"/>
            </a:xfrm>
            <a:prstGeom prst="line">
              <a:avLst/>
            </a:prstGeom>
            <a:noFill/>
            <a:ln w="3816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6" name="Line 32"/>
            <p:cNvSpPr>
              <a:spLocks noChangeShapeType="1"/>
            </p:cNvSpPr>
            <p:nvPr/>
          </p:nvSpPr>
          <p:spPr bwMode="auto">
            <a:xfrm flipH="1">
              <a:off x="7366000" y="27893963"/>
              <a:ext cx="179388" cy="312737"/>
            </a:xfrm>
            <a:prstGeom prst="line">
              <a:avLst/>
            </a:prstGeom>
            <a:noFill/>
            <a:ln w="3816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7" name="Line 33"/>
            <p:cNvSpPr>
              <a:spLocks noChangeShapeType="1"/>
            </p:cNvSpPr>
            <p:nvPr/>
          </p:nvSpPr>
          <p:spPr bwMode="auto">
            <a:xfrm flipH="1">
              <a:off x="7156450" y="28268613"/>
              <a:ext cx="180975" cy="311150"/>
            </a:xfrm>
            <a:prstGeom prst="line">
              <a:avLst/>
            </a:prstGeom>
            <a:noFill/>
            <a:ln w="3816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8" name="Line 34"/>
            <p:cNvSpPr>
              <a:spLocks noChangeShapeType="1"/>
            </p:cNvSpPr>
            <p:nvPr/>
          </p:nvSpPr>
          <p:spPr bwMode="auto">
            <a:xfrm flipH="1">
              <a:off x="7610475" y="28268613"/>
              <a:ext cx="180975" cy="311150"/>
            </a:xfrm>
            <a:prstGeom prst="line">
              <a:avLst/>
            </a:prstGeom>
            <a:noFill/>
            <a:ln w="3816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9" name="Line 35"/>
            <p:cNvSpPr>
              <a:spLocks noChangeShapeType="1"/>
            </p:cNvSpPr>
            <p:nvPr/>
          </p:nvSpPr>
          <p:spPr bwMode="auto">
            <a:xfrm>
              <a:off x="7334250" y="28268613"/>
              <a:ext cx="209550" cy="311150"/>
            </a:xfrm>
            <a:prstGeom prst="line">
              <a:avLst/>
            </a:prstGeom>
            <a:noFill/>
            <a:ln w="3816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0" name="Line 36"/>
            <p:cNvSpPr>
              <a:spLocks noChangeShapeType="1"/>
            </p:cNvSpPr>
            <p:nvPr/>
          </p:nvSpPr>
          <p:spPr bwMode="auto">
            <a:xfrm>
              <a:off x="7788275" y="28268613"/>
              <a:ext cx="209550" cy="311150"/>
            </a:xfrm>
            <a:prstGeom prst="line">
              <a:avLst/>
            </a:prstGeom>
            <a:noFill/>
            <a:ln w="3816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1" name="AutoShape 37"/>
            <p:cNvSpPr>
              <a:spLocks noChangeArrowheads="1"/>
            </p:cNvSpPr>
            <p:nvPr/>
          </p:nvSpPr>
          <p:spPr bwMode="auto">
            <a:xfrm>
              <a:off x="4505325" y="28274963"/>
              <a:ext cx="381000" cy="152400"/>
            </a:xfrm>
            <a:prstGeom prst="rightArrow">
              <a:avLst>
                <a:gd name="adj1" fmla="val 100000"/>
                <a:gd name="adj2" fmla="val 250000"/>
              </a:avLst>
            </a:prstGeom>
            <a:solidFill>
              <a:srgbClr val="990033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82" name="AutoShape 38"/>
            <p:cNvSpPr>
              <a:spLocks noChangeArrowheads="1"/>
            </p:cNvSpPr>
            <p:nvPr/>
          </p:nvSpPr>
          <p:spPr bwMode="auto">
            <a:xfrm>
              <a:off x="6550025" y="29691013"/>
              <a:ext cx="533400" cy="152400"/>
            </a:xfrm>
            <a:prstGeom prst="rightArrow">
              <a:avLst>
                <a:gd name="adj1" fmla="val 100000"/>
                <a:gd name="adj2" fmla="val 350000"/>
              </a:avLst>
            </a:prstGeom>
            <a:solidFill>
              <a:srgbClr val="990033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83" name="AutoShape 39"/>
            <p:cNvSpPr>
              <a:spLocks noChangeArrowheads="1"/>
            </p:cNvSpPr>
            <p:nvPr/>
          </p:nvSpPr>
          <p:spPr bwMode="auto">
            <a:xfrm>
              <a:off x="4505325" y="29695775"/>
              <a:ext cx="381000" cy="152400"/>
            </a:xfrm>
            <a:prstGeom prst="rightArrow">
              <a:avLst>
                <a:gd name="adj1" fmla="val 100000"/>
                <a:gd name="adj2" fmla="val 250000"/>
              </a:avLst>
            </a:prstGeom>
            <a:solidFill>
              <a:srgbClr val="990033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84" name="AutoShape 40"/>
            <p:cNvSpPr>
              <a:spLocks noChangeArrowheads="1"/>
            </p:cNvSpPr>
            <p:nvPr/>
          </p:nvSpPr>
          <p:spPr bwMode="auto">
            <a:xfrm>
              <a:off x="6550025" y="31475363"/>
              <a:ext cx="533400" cy="152400"/>
            </a:xfrm>
            <a:prstGeom prst="rightArrow">
              <a:avLst>
                <a:gd name="adj1" fmla="val 100000"/>
                <a:gd name="adj2" fmla="val 350000"/>
              </a:avLst>
            </a:prstGeom>
            <a:solidFill>
              <a:srgbClr val="990033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85" name="Line 41"/>
            <p:cNvSpPr>
              <a:spLocks noChangeShapeType="1"/>
            </p:cNvSpPr>
            <p:nvPr/>
          </p:nvSpPr>
          <p:spPr bwMode="auto">
            <a:xfrm>
              <a:off x="7542213" y="31094363"/>
              <a:ext cx="209550" cy="314325"/>
            </a:xfrm>
            <a:prstGeom prst="line">
              <a:avLst/>
            </a:prstGeom>
            <a:noFill/>
            <a:ln w="3816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6" name="Line 42"/>
            <p:cNvSpPr>
              <a:spLocks noChangeShapeType="1"/>
            </p:cNvSpPr>
            <p:nvPr/>
          </p:nvSpPr>
          <p:spPr bwMode="auto">
            <a:xfrm flipH="1">
              <a:off x="7366000" y="31094363"/>
              <a:ext cx="179388" cy="314325"/>
            </a:xfrm>
            <a:prstGeom prst="line">
              <a:avLst/>
            </a:prstGeom>
            <a:noFill/>
            <a:ln w="3816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7" name="Line 43"/>
            <p:cNvSpPr>
              <a:spLocks noChangeShapeType="1"/>
            </p:cNvSpPr>
            <p:nvPr/>
          </p:nvSpPr>
          <p:spPr bwMode="auto">
            <a:xfrm flipH="1">
              <a:off x="7156450" y="31470600"/>
              <a:ext cx="180975" cy="312738"/>
            </a:xfrm>
            <a:prstGeom prst="line">
              <a:avLst/>
            </a:prstGeom>
            <a:noFill/>
            <a:ln w="3816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8" name="Line 44"/>
            <p:cNvSpPr>
              <a:spLocks noChangeShapeType="1"/>
            </p:cNvSpPr>
            <p:nvPr/>
          </p:nvSpPr>
          <p:spPr bwMode="auto">
            <a:xfrm flipH="1">
              <a:off x="7610475" y="31470600"/>
              <a:ext cx="180975" cy="312738"/>
            </a:xfrm>
            <a:prstGeom prst="line">
              <a:avLst/>
            </a:prstGeom>
            <a:noFill/>
            <a:ln w="3816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9" name="Line 45"/>
            <p:cNvSpPr>
              <a:spLocks noChangeShapeType="1"/>
            </p:cNvSpPr>
            <p:nvPr/>
          </p:nvSpPr>
          <p:spPr bwMode="auto">
            <a:xfrm>
              <a:off x="7334250" y="31470600"/>
              <a:ext cx="209550" cy="312738"/>
            </a:xfrm>
            <a:prstGeom prst="line">
              <a:avLst/>
            </a:prstGeom>
            <a:noFill/>
            <a:ln w="3816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90" name="Line 46"/>
            <p:cNvSpPr>
              <a:spLocks noChangeShapeType="1"/>
            </p:cNvSpPr>
            <p:nvPr/>
          </p:nvSpPr>
          <p:spPr bwMode="auto">
            <a:xfrm>
              <a:off x="7788275" y="31470600"/>
              <a:ext cx="209550" cy="312738"/>
            </a:xfrm>
            <a:prstGeom prst="line">
              <a:avLst/>
            </a:prstGeom>
            <a:noFill/>
            <a:ln w="3816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91" name="AutoShape 47"/>
            <p:cNvSpPr>
              <a:spLocks noChangeArrowheads="1"/>
            </p:cNvSpPr>
            <p:nvPr/>
          </p:nvSpPr>
          <p:spPr bwMode="auto">
            <a:xfrm>
              <a:off x="4505325" y="31478538"/>
              <a:ext cx="381000" cy="152400"/>
            </a:xfrm>
            <a:prstGeom prst="rightArrow">
              <a:avLst>
                <a:gd name="adj1" fmla="val 100000"/>
                <a:gd name="adj2" fmla="val 250000"/>
              </a:avLst>
            </a:prstGeom>
            <a:solidFill>
              <a:srgbClr val="990033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92" name="Rectangle 48"/>
            <p:cNvSpPr>
              <a:spLocks noChangeArrowheads="1"/>
            </p:cNvSpPr>
            <p:nvPr/>
          </p:nvSpPr>
          <p:spPr bwMode="auto">
            <a:xfrm>
              <a:off x="7312025" y="30408563"/>
              <a:ext cx="457200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Ctr="1"/>
            <a:lstStyle/>
            <a:p>
              <a:pPr algn="ctr">
                <a:lnSpc>
                  <a:spcPct val="100000"/>
                </a:lnSpc>
                <a:buSzPct val="45000"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6" charset="0"/>
                </a:rPr>
                <a:t>…</a:t>
              </a:r>
            </a:p>
          </p:txBody>
        </p:sp>
        <p:sp>
          <p:nvSpPr>
            <p:cNvPr id="2093" name="Line 49"/>
            <p:cNvSpPr>
              <a:spLocks noChangeShapeType="1"/>
            </p:cNvSpPr>
            <p:nvPr/>
          </p:nvSpPr>
          <p:spPr bwMode="auto">
            <a:xfrm>
              <a:off x="9307513" y="26873200"/>
              <a:ext cx="1587" cy="5718175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94" name="Line 50"/>
            <p:cNvSpPr>
              <a:spLocks noChangeShapeType="1"/>
            </p:cNvSpPr>
            <p:nvPr/>
          </p:nvSpPr>
          <p:spPr bwMode="auto">
            <a:xfrm>
              <a:off x="8074025" y="29843413"/>
              <a:ext cx="1922463" cy="6350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95" name="Rectangle 51"/>
            <p:cNvSpPr>
              <a:spLocks noChangeArrowheads="1"/>
            </p:cNvSpPr>
            <p:nvPr/>
          </p:nvSpPr>
          <p:spPr bwMode="auto">
            <a:xfrm>
              <a:off x="3502025" y="26369963"/>
              <a:ext cx="669925" cy="914400"/>
            </a:xfrm>
            <a:prstGeom prst="rect">
              <a:avLst/>
            </a:prstGeom>
            <a:gradFill rotWithShape="0">
              <a:gsLst>
                <a:gs pos="0">
                  <a:srgbClr val="00003B"/>
                </a:gs>
                <a:gs pos="100000">
                  <a:srgbClr val="000080">
                    <a:alpha val="50000"/>
                  </a:srgbClr>
                </a:gs>
              </a:gsLst>
              <a:lin ang="5400000" scaled="1"/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96" name="Rectangle 52"/>
            <p:cNvSpPr>
              <a:spLocks noChangeArrowheads="1"/>
            </p:cNvSpPr>
            <p:nvPr/>
          </p:nvSpPr>
          <p:spPr bwMode="auto">
            <a:xfrm>
              <a:off x="3502025" y="27817763"/>
              <a:ext cx="669925" cy="914400"/>
            </a:xfrm>
            <a:prstGeom prst="rect">
              <a:avLst/>
            </a:prstGeom>
            <a:gradFill rotWithShape="0">
              <a:gsLst>
                <a:gs pos="0">
                  <a:srgbClr val="172F75"/>
                </a:gs>
                <a:gs pos="100000">
                  <a:srgbClr val="3366FF">
                    <a:alpha val="50000"/>
                  </a:srgbClr>
                </a:gs>
              </a:gsLst>
              <a:lin ang="5400000" scaled="1"/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97" name="Rectangle 53"/>
            <p:cNvSpPr>
              <a:spLocks noChangeArrowheads="1"/>
            </p:cNvSpPr>
            <p:nvPr/>
          </p:nvSpPr>
          <p:spPr bwMode="auto">
            <a:xfrm>
              <a:off x="3502025" y="29265563"/>
              <a:ext cx="669925" cy="914400"/>
            </a:xfrm>
            <a:prstGeom prst="rect">
              <a:avLst/>
            </a:prstGeom>
            <a:gradFill rotWithShape="0">
              <a:gsLst>
                <a:gs pos="0">
                  <a:srgbClr val="465E75"/>
                </a:gs>
                <a:gs pos="100000">
                  <a:srgbClr val="99CCFF">
                    <a:alpha val="50000"/>
                  </a:srgbClr>
                </a:gs>
              </a:gsLst>
              <a:lin ang="5400000" scaled="1"/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98" name="Rectangle 54"/>
            <p:cNvSpPr>
              <a:spLocks noChangeArrowheads="1"/>
            </p:cNvSpPr>
            <p:nvPr/>
          </p:nvSpPr>
          <p:spPr bwMode="auto">
            <a:xfrm>
              <a:off x="3502025" y="31094363"/>
              <a:ext cx="669925" cy="914400"/>
            </a:xfrm>
            <a:prstGeom prst="rect">
              <a:avLst/>
            </a:prstGeom>
            <a:gradFill rotWithShape="0">
              <a:gsLst>
                <a:gs pos="0">
                  <a:srgbClr val="007575"/>
                </a:gs>
                <a:gs pos="100000">
                  <a:srgbClr val="00FFFF">
                    <a:alpha val="50000"/>
                  </a:srgbClr>
                </a:gs>
              </a:gsLst>
              <a:lin ang="5400000" scaled="1"/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cxnSp>
          <p:nvCxnSpPr>
            <p:cNvPr id="2099" name="AutoShape 55"/>
            <p:cNvCxnSpPr>
              <a:cxnSpLocks noChangeShapeType="1"/>
            </p:cNvCxnSpPr>
            <p:nvPr/>
          </p:nvCxnSpPr>
          <p:spPr bwMode="auto">
            <a:xfrm flipV="1">
              <a:off x="2359025" y="26638250"/>
              <a:ext cx="1068388" cy="2322513"/>
            </a:xfrm>
            <a:prstGeom prst="straightConnector1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00" name="AutoShape 56"/>
            <p:cNvCxnSpPr>
              <a:cxnSpLocks noChangeShapeType="1"/>
            </p:cNvCxnSpPr>
            <p:nvPr/>
          </p:nvCxnSpPr>
          <p:spPr bwMode="auto">
            <a:xfrm flipV="1">
              <a:off x="2378075" y="28276550"/>
              <a:ext cx="1068388" cy="876300"/>
            </a:xfrm>
            <a:prstGeom prst="straightConnector1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01" name="AutoShape 57"/>
            <p:cNvCxnSpPr>
              <a:cxnSpLocks noChangeShapeType="1"/>
            </p:cNvCxnSpPr>
            <p:nvPr/>
          </p:nvCxnSpPr>
          <p:spPr bwMode="auto">
            <a:xfrm>
              <a:off x="2359025" y="29236988"/>
              <a:ext cx="1068388" cy="573087"/>
            </a:xfrm>
            <a:prstGeom prst="straightConnector1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02" name="AutoShape 58"/>
            <p:cNvCxnSpPr>
              <a:cxnSpLocks noChangeShapeType="1"/>
            </p:cNvCxnSpPr>
            <p:nvPr/>
          </p:nvCxnSpPr>
          <p:spPr bwMode="auto">
            <a:xfrm>
              <a:off x="2359025" y="29381450"/>
              <a:ext cx="1068388" cy="2401888"/>
            </a:xfrm>
            <a:prstGeom prst="straightConnector1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03" name="Rectangle 59"/>
            <p:cNvSpPr>
              <a:spLocks noChangeArrowheads="1"/>
            </p:cNvSpPr>
            <p:nvPr/>
          </p:nvSpPr>
          <p:spPr bwMode="auto">
            <a:xfrm>
              <a:off x="2968625" y="32237363"/>
              <a:ext cx="1600200" cy="70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Ctr="1"/>
            <a:lstStyle/>
            <a:p>
              <a:pPr algn="ctr">
                <a:lnSpc>
                  <a:spcPct val="100000"/>
                </a:lnSpc>
                <a:buSzPct val="45000"/>
                <a:buFont typeface="Arial" charset="0"/>
                <a:buNone/>
                <a:tabLst>
                  <a:tab pos="723900" algn="l"/>
                  <a:tab pos="1447800" algn="l"/>
                </a:tabLst>
              </a:pPr>
              <a:r>
                <a:rPr lang="en-US" sz="2000">
                  <a:solidFill>
                    <a:srgbClr val="990033"/>
                  </a:solidFill>
                </a:rPr>
                <a:t>n bootstrap replicates</a:t>
              </a:r>
            </a:p>
          </p:txBody>
        </p:sp>
        <p:sp>
          <p:nvSpPr>
            <p:cNvPr id="2104" name="Rectangle 60"/>
            <p:cNvSpPr>
              <a:spLocks noChangeArrowheads="1"/>
            </p:cNvSpPr>
            <p:nvPr/>
          </p:nvSpPr>
          <p:spPr bwMode="auto">
            <a:xfrm>
              <a:off x="4948238" y="27741563"/>
              <a:ext cx="1485900" cy="109696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0C0C0">
                    <a:alpha val="50000"/>
                  </a:srgbClr>
                </a:gs>
              </a:gsLst>
              <a:path path="shape">
                <a:fillToRect l="29999" t="29999" r="70001" b="70001"/>
              </a:path>
            </a:gradFill>
            <a:ln w="28440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 anchorCtr="1"/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990033"/>
                  </a:solidFill>
                </a:rPr>
                <a:t>(Randomized)</a:t>
              </a:r>
            </a:p>
            <a:p>
              <a:pPr>
                <a:lnSpc>
                  <a:spcPct val="100000"/>
                </a:lnSpc>
                <a:buSzPct val="45000"/>
                <a:buFont typeface="Arial" charset="0"/>
                <a:buNone/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990033"/>
                  </a:solidFill>
                </a:rPr>
                <a:t>Decision tree</a:t>
              </a:r>
            </a:p>
            <a:p>
              <a:pPr>
                <a:lnSpc>
                  <a:spcPct val="100000"/>
                </a:lnSpc>
                <a:buSzPct val="45000"/>
                <a:buFont typeface="Arial" charset="0"/>
                <a:buNone/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990033"/>
                  </a:solidFill>
                </a:rPr>
                <a:t>algorithm</a:t>
              </a:r>
            </a:p>
          </p:txBody>
        </p:sp>
        <p:sp>
          <p:nvSpPr>
            <p:cNvPr id="2105" name="Rectangle 61"/>
            <p:cNvSpPr>
              <a:spLocks noChangeArrowheads="1"/>
            </p:cNvSpPr>
            <p:nvPr/>
          </p:nvSpPr>
          <p:spPr bwMode="auto">
            <a:xfrm>
              <a:off x="4948238" y="29189363"/>
              <a:ext cx="1485900" cy="109696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0C0C0">
                    <a:alpha val="50000"/>
                  </a:srgbClr>
                </a:gs>
              </a:gsLst>
              <a:path path="shape">
                <a:fillToRect l="29999" t="29999" r="70001" b="70001"/>
              </a:path>
            </a:gradFill>
            <a:ln w="28440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 anchorCtr="1"/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990033"/>
                  </a:solidFill>
                </a:rPr>
                <a:t>(Randomized)</a:t>
              </a:r>
            </a:p>
            <a:p>
              <a:pPr>
                <a:lnSpc>
                  <a:spcPct val="100000"/>
                </a:lnSpc>
                <a:buSzPct val="45000"/>
                <a:buFont typeface="Arial" charset="0"/>
                <a:buNone/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990033"/>
                  </a:solidFill>
                </a:rPr>
                <a:t>Decision tree</a:t>
              </a:r>
            </a:p>
            <a:p>
              <a:pPr>
                <a:lnSpc>
                  <a:spcPct val="100000"/>
                </a:lnSpc>
                <a:buSzPct val="45000"/>
                <a:buFont typeface="Arial" charset="0"/>
                <a:buNone/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990033"/>
                  </a:solidFill>
                </a:rPr>
                <a:t>algorithm</a:t>
              </a:r>
            </a:p>
          </p:txBody>
        </p:sp>
        <p:sp>
          <p:nvSpPr>
            <p:cNvPr id="2106" name="Rectangle 62"/>
            <p:cNvSpPr>
              <a:spLocks noChangeArrowheads="1"/>
            </p:cNvSpPr>
            <p:nvPr/>
          </p:nvSpPr>
          <p:spPr bwMode="auto">
            <a:xfrm>
              <a:off x="4948238" y="31018163"/>
              <a:ext cx="1485900" cy="109696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0C0C0">
                    <a:alpha val="50000"/>
                  </a:srgbClr>
                </a:gs>
              </a:gsLst>
              <a:path path="shape">
                <a:fillToRect l="29999" t="29999" r="70001" b="70001"/>
              </a:path>
            </a:gradFill>
            <a:ln w="28440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 anchorCtr="1"/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990033"/>
                  </a:solidFill>
                </a:rPr>
                <a:t>(Randomized)</a:t>
              </a:r>
            </a:p>
            <a:p>
              <a:pPr>
                <a:lnSpc>
                  <a:spcPct val="100000"/>
                </a:lnSpc>
                <a:buSzPct val="45000"/>
                <a:buFont typeface="Arial" charset="0"/>
                <a:buNone/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990033"/>
                  </a:solidFill>
                </a:rPr>
                <a:t>Decision tree</a:t>
              </a:r>
            </a:p>
            <a:p>
              <a:pPr>
                <a:lnSpc>
                  <a:spcPct val="100000"/>
                </a:lnSpc>
                <a:buSzPct val="45000"/>
                <a:buFont typeface="Arial" charset="0"/>
                <a:buNone/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990033"/>
                  </a:solidFill>
                </a:rPr>
                <a:t>algorithm</a:t>
              </a:r>
            </a:p>
          </p:txBody>
        </p:sp>
        <p:sp>
          <p:nvSpPr>
            <p:cNvPr id="2107" name="Line 63"/>
            <p:cNvSpPr>
              <a:spLocks noChangeShapeType="1"/>
            </p:cNvSpPr>
            <p:nvPr/>
          </p:nvSpPr>
          <p:spPr bwMode="auto">
            <a:xfrm>
              <a:off x="7431088" y="26674763"/>
              <a:ext cx="190500" cy="277812"/>
            </a:xfrm>
            <a:prstGeom prst="line">
              <a:avLst/>
            </a:prstGeom>
            <a:noFill/>
            <a:ln w="3816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08" name="Line 64"/>
            <p:cNvSpPr>
              <a:spLocks noChangeShapeType="1"/>
            </p:cNvSpPr>
            <p:nvPr/>
          </p:nvSpPr>
          <p:spPr bwMode="auto">
            <a:xfrm flipH="1">
              <a:off x="7270750" y="26674763"/>
              <a:ext cx="163513" cy="277812"/>
            </a:xfrm>
            <a:prstGeom prst="line">
              <a:avLst/>
            </a:prstGeom>
            <a:noFill/>
            <a:ln w="3816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09" name="Line 65"/>
            <p:cNvSpPr>
              <a:spLocks noChangeShapeType="1"/>
            </p:cNvSpPr>
            <p:nvPr/>
          </p:nvSpPr>
          <p:spPr bwMode="auto">
            <a:xfrm flipH="1">
              <a:off x="7080250" y="27008138"/>
              <a:ext cx="165100" cy="276225"/>
            </a:xfrm>
            <a:prstGeom prst="line">
              <a:avLst/>
            </a:prstGeom>
            <a:noFill/>
            <a:ln w="3816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10" name="Line 66"/>
            <p:cNvSpPr>
              <a:spLocks noChangeShapeType="1"/>
            </p:cNvSpPr>
            <p:nvPr/>
          </p:nvSpPr>
          <p:spPr bwMode="auto">
            <a:xfrm flipH="1">
              <a:off x="7493000" y="27008138"/>
              <a:ext cx="165100" cy="276225"/>
            </a:xfrm>
            <a:prstGeom prst="line">
              <a:avLst/>
            </a:prstGeom>
            <a:noFill/>
            <a:ln w="3816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11" name="Line 67"/>
            <p:cNvSpPr>
              <a:spLocks noChangeShapeType="1"/>
            </p:cNvSpPr>
            <p:nvPr/>
          </p:nvSpPr>
          <p:spPr bwMode="auto">
            <a:xfrm>
              <a:off x="7242175" y="27008138"/>
              <a:ext cx="190500" cy="276225"/>
            </a:xfrm>
            <a:prstGeom prst="line">
              <a:avLst/>
            </a:prstGeom>
            <a:noFill/>
            <a:ln w="3816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12" name="Line 68"/>
            <p:cNvSpPr>
              <a:spLocks noChangeShapeType="1"/>
            </p:cNvSpPr>
            <p:nvPr/>
          </p:nvSpPr>
          <p:spPr bwMode="auto">
            <a:xfrm>
              <a:off x="7654925" y="27008138"/>
              <a:ext cx="190500" cy="276225"/>
            </a:xfrm>
            <a:prstGeom prst="line">
              <a:avLst/>
            </a:prstGeom>
            <a:noFill/>
            <a:ln w="3816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13" name="Line 69"/>
            <p:cNvSpPr>
              <a:spLocks noChangeShapeType="1"/>
            </p:cNvSpPr>
            <p:nvPr/>
          </p:nvSpPr>
          <p:spPr bwMode="auto">
            <a:xfrm>
              <a:off x="7500938" y="29446538"/>
              <a:ext cx="228600" cy="334962"/>
            </a:xfrm>
            <a:prstGeom prst="line">
              <a:avLst/>
            </a:prstGeom>
            <a:noFill/>
            <a:ln w="3816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14" name="Line 70"/>
            <p:cNvSpPr>
              <a:spLocks noChangeShapeType="1"/>
            </p:cNvSpPr>
            <p:nvPr/>
          </p:nvSpPr>
          <p:spPr bwMode="auto">
            <a:xfrm flipH="1">
              <a:off x="7308850" y="29446538"/>
              <a:ext cx="195263" cy="334962"/>
            </a:xfrm>
            <a:prstGeom prst="line">
              <a:avLst/>
            </a:prstGeom>
            <a:noFill/>
            <a:ln w="3816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15" name="Line 71"/>
            <p:cNvSpPr>
              <a:spLocks noChangeShapeType="1"/>
            </p:cNvSpPr>
            <p:nvPr/>
          </p:nvSpPr>
          <p:spPr bwMode="auto">
            <a:xfrm flipH="1">
              <a:off x="7080250" y="29848175"/>
              <a:ext cx="196850" cy="333375"/>
            </a:xfrm>
            <a:prstGeom prst="line">
              <a:avLst/>
            </a:prstGeom>
            <a:noFill/>
            <a:ln w="3816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16" name="Line 72"/>
            <p:cNvSpPr>
              <a:spLocks noChangeShapeType="1"/>
            </p:cNvSpPr>
            <p:nvPr/>
          </p:nvSpPr>
          <p:spPr bwMode="auto">
            <a:xfrm flipH="1">
              <a:off x="7575550" y="29848175"/>
              <a:ext cx="196850" cy="333375"/>
            </a:xfrm>
            <a:prstGeom prst="line">
              <a:avLst/>
            </a:prstGeom>
            <a:noFill/>
            <a:ln w="3816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17" name="Line 73"/>
            <p:cNvSpPr>
              <a:spLocks noChangeShapeType="1"/>
            </p:cNvSpPr>
            <p:nvPr/>
          </p:nvSpPr>
          <p:spPr bwMode="auto">
            <a:xfrm>
              <a:off x="7273925" y="29848175"/>
              <a:ext cx="227013" cy="333375"/>
            </a:xfrm>
            <a:prstGeom prst="line">
              <a:avLst/>
            </a:prstGeom>
            <a:noFill/>
            <a:ln w="3816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18" name="Line 74"/>
            <p:cNvSpPr>
              <a:spLocks noChangeShapeType="1"/>
            </p:cNvSpPr>
            <p:nvPr/>
          </p:nvSpPr>
          <p:spPr bwMode="auto">
            <a:xfrm>
              <a:off x="7769225" y="29848175"/>
              <a:ext cx="227013" cy="333375"/>
            </a:xfrm>
            <a:prstGeom prst="line">
              <a:avLst/>
            </a:prstGeom>
            <a:noFill/>
            <a:ln w="3816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19" name="Line 75"/>
            <p:cNvSpPr>
              <a:spLocks noChangeShapeType="1"/>
            </p:cNvSpPr>
            <p:nvPr/>
          </p:nvSpPr>
          <p:spPr bwMode="auto">
            <a:xfrm>
              <a:off x="8074025" y="31535688"/>
              <a:ext cx="1922463" cy="6350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20" name="Line 76"/>
            <p:cNvSpPr>
              <a:spLocks noChangeShapeType="1"/>
            </p:cNvSpPr>
            <p:nvPr/>
          </p:nvSpPr>
          <p:spPr bwMode="auto">
            <a:xfrm>
              <a:off x="8074025" y="28332113"/>
              <a:ext cx="1922463" cy="6350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21" name="Line 77"/>
            <p:cNvSpPr>
              <a:spLocks noChangeShapeType="1"/>
            </p:cNvSpPr>
            <p:nvPr/>
          </p:nvSpPr>
          <p:spPr bwMode="auto">
            <a:xfrm>
              <a:off x="8074025" y="26892250"/>
              <a:ext cx="1922463" cy="6350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22" name="Rectangle 78"/>
            <p:cNvSpPr>
              <a:spLocks noChangeArrowheads="1"/>
            </p:cNvSpPr>
            <p:nvPr/>
          </p:nvSpPr>
          <p:spPr bwMode="auto">
            <a:xfrm>
              <a:off x="8532813" y="32592963"/>
              <a:ext cx="1584325" cy="685800"/>
            </a:xfrm>
            <a:prstGeom prst="rect">
              <a:avLst/>
            </a:prstGeom>
            <a:gradFill rotWithShape="0">
              <a:gsLst>
                <a:gs pos="0">
                  <a:schemeClr val="accent6">
                    <a:lumMod val="75000"/>
                  </a:schemeClr>
                </a:gs>
                <a:gs pos="100000">
                  <a:srgbClr val="5E11A6">
                    <a:alpha val="50000"/>
                  </a:srgbClr>
                </a:gs>
              </a:gsLst>
              <a:lin ang="5400000" scaled="1"/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lIns="90000" tIns="76752" rIns="90000" bIns="45000" anchorCtr="1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sz="3600">
                  <a:solidFill>
                    <a:srgbClr val="FFFFFF"/>
                  </a:solidFill>
                </a:rPr>
                <a:t>Vote</a:t>
              </a:r>
            </a:p>
          </p:txBody>
        </p:sp>
        <p:sp>
          <p:nvSpPr>
            <p:cNvPr id="2123" name="Line 79"/>
            <p:cNvSpPr>
              <a:spLocks noChangeShapeType="1"/>
            </p:cNvSpPr>
            <p:nvPr/>
          </p:nvSpPr>
          <p:spPr bwMode="auto">
            <a:xfrm>
              <a:off x="10104438" y="32905700"/>
              <a:ext cx="1828800" cy="1588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24" name="Rectangle 80"/>
            <p:cNvSpPr>
              <a:spLocks noChangeArrowheads="1"/>
            </p:cNvSpPr>
            <p:nvPr/>
          </p:nvSpPr>
          <p:spPr bwMode="auto">
            <a:xfrm>
              <a:off x="11534775" y="32558038"/>
              <a:ext cx="2216150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Ctr="1"/>
            <a:lstStyle/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000">
                  <a:solidFill>
                    <a:srgbClr val="990033"/>
                  </a:solidFill>
                </a:rPr>
                <a:t>Ensemble</a:t>
              </a:r>
              <a:br>
                <a:rPr lang="en-US" sz="2000">
                  <a:solidFill>
                    <a:srgbClr val="990033"/>
                  </a:solidFill>
                </a:rPr>
              </a:br>
              <a:r>
                <a:rPr lang="en-US" sz="2000">
                  <a:solidFill>
                    <a:srgbClr val="990033"/>
                  </a:solidFill>
                </a:rPr>
                <a:t>prediction</a:t>
              </a:r>
            </a:p>
          </p:txBody>
        </p:sp>
        <p:sp>
          <p:nvSpPr>
            <p:cNvPr id="2125" name="Rectangle 81"/>
            <p:cNvSpPr>
              <a:spLocks noChangeArrowheads="1"/>
            </p:cNvSpPr>
            <p:nvPr/>
          </p:nvSpPr>
          <p:spPr bwMode="auto">
            <a:xfrm>
              <a:off x="10133013" y="31018163"/>
              <a:ext cx="1485900" cy="109696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0C0C0">
                    <a:alpha val="50000"/>
                  </a:srgbClr>
                </a:gs>
              </a:gsLst>
              <a:path path="shape">
                <a:fillToRect l="29999" t="29999" r="70001" b="70001"/>
              </a:path>
            </a:gradFill>
            <a:ln w="28440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 anchorCtr="1"/>
            <a:lstStyle/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990033"/>
                  </a:solidFill>
                </a:rPr>
                <a:t>Convert tree</a:t>
              </a:r>
              <a:br>
                <a:rPr lang="en-US">
                  <a:solidFill>
                    <a:srgbClr val="990033"/>
                  </a:solidFill>
                </a:rPr>
              </a:br>
              <a:r>
                <a:rPr lang="en-US">
                  <a:solidFill>
                    <a:srgbClr val="990033"/>
                  </a:solidFill>
                </a:rPr>
                <a:t> to rules</a:t>
              </a:r>
            </a:p>
          </p:txBody>
        </p:sp>
        <p:sp>
          <p:nvSpPr>
            <p:cNvPr id="2126" name="Rectangle 82"/>
            <p:cNvSpPr>
              <a:spLocks noChangeArrowheads="1"/>
            </p:cNvSpPr>
            <p:nvPr/>
          </p:nvSpPr>
          <p:spPr bwMode="auto">
            <a:xfrm>
              <a:off x="10133013" y="29398913"/>
              <a:ext cx="1485900" cy="109696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0C0C0">
                    <a:alpha val="50000"/>
                  </a:srgbClr>
                </a:gs>
              </a:gsLst>
              <a:path path="shape">
                <a:fillToRect l="29999" t="29999" r="70001" b="70001"/>
              </a:path>
            </a:gradFill>
            <a:ln w="28440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 anchorCtr="1"/>
            <a:lstStyle/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990033"/>
                  </a:solidFill>
                </a:rPr>
                <a:t>Convert tree</a:t>
              </a:r>
              <a:br>
                <a:rPr lang="en-US">
                  <a:solidFill>
                    <a:srgbClr val="990033"/>
                  </a:solidFill>
                </a:rPr>
              </a:br>
              <a:r>
                <a:rPr lang="en-US">
                  <a:solidFill>
                    <a:srgbClr val="990033"/>
                  </a:solidFill>
                </a:rPr>
                <a:t> to rules</a:t>
              </a:r>
            </a:p>
          </p:txBody>
        </p:sp>
        <p:sp>
          <p:nvSpPr>
            <p:cNvPr id="2127" name="Rectangle 83"/>
            <p:cNvSpPr>
              <a:spLocks noChangeArrowheads="1"/>
            </p:cNvSpPr>
            <p:nvPr/>
          </p:nvSpPr>
          <p:spPr bwMode="auto">
            <a:xfrm>
              <a:off x="10133013" y="27814588"/>
              <a:ext cx="1485900" cy="109696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0C0C0">
                    <a:alpha val="50000"/>
                  </a:srgbClr>
                </a:gs>
              </a:gsLst>
              <a:path path="shape">
                <a:fillToRect l="29999" t="29999" r="70001" b="70001"/>
              </a:path>
            </a:gradFill>
            <a:ln w="28440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 anchorCtr="1"/>
            <a:lstStyle/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990033"/>
                  </a:solidFill>
                </a:rPr>
                <a:t>Convert tree</a:t>
              </a:r>
              <a:br>
                <a:rPr lang="en-US">
                  <a:solidFill>
                    <a:srgbClr val="990033"/>
                  </a:solidFill>
                </a:rPr>
              </a:br>
              <a:r>
                <a:rPr lang="en-US">
                  <a:solidFill>
                    <a:srgbClr val="990033"/>
                  </a:solidFill>
                </a:rPr>
                <a:t> to rules</a:t>
              </a:r>
            </a:p>
          </p:txBody>
        </p:sp>
        <p:sp>
          <p:nvSpPr>
            <p:cNvPr id="2128" name="Rectangle 84"/>
            <p:cNvSpPr>
              <a:spLocks noChangeArrowheads="1"/>
            </p:cNvSpPr>
            <p:nvPr/>
          </p:nvSpPr>
          <p:spPr bwMode="auto">
            <a:xfrm>
              <a:off x="10133013" y="26411238"/>
              <a:ext cx="1485900" cy="109696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0C0C0">
                    <a:alpha val="50000"/>
                  </a:srgbClr>
                </a:gs>
              </a:gsLst>
              <a:path path="shape">
                <a:fillToRect l="29999" t="29999" r="70001" b="70001"/>
              </a:path>
            </a:gradFill>
            <a:ln w="28440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 anchorCtr="1"/>
            <a:lstStyle/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990033"/>
                  </a:solidFill>
                </a:rPr>
                <a:t>Convert tree</a:t>
              </a:r>
              <a:br>
                <a:rPr lang="en-US">
                  <a:solidFill>
                    <a:srgbClr val="990033"/>
                  </a:solidFill>
                </a:rPr>
              </a:br>
              <a:r>
                <a:rPr lang="en-US">
                  <a:solidFill>
                    <a:srgbClr val="990033"/>
                  </a:solidFill>
                </a:rPr>
                <a:t> to rules</a:t>
              </a:r>
            </a:p>
          </p:txBody>
        </p:sp>
        <p:sp>
          <p:nvSpPr>
            <p:cNvPr id="2129" name="Line 85"/>
            <p:cNvSpPr>
              <a:spLocks noChangeShapeType="1"/>
            </p:cNvSpPr>
            <p:nvPr/>
          </p:nvSpPr>
          <p:spPr bwMode="auto">
            <a:xfrm>
              <a:off x="11631613" y="26877963"/>
              <a:ext cx="914400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30" name="Line 86"/>
            <p:cNvSpPr>
              <a:spLocks noChangeShapeType="1"/>
            </p:cNvSpPr>
            <p:nvPr/>
          </p:nvSpPr>
          <p:spPr bwMode="auto">
            <a:xfrm>
              <a:off x="11631613" y="28354338"/>
              <a:ext cx="914400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31" name="Line 87"/>
            <p:cNvSpPr>
              <a:spLocks noChangeShapeType="1"/>
            </p:cNvSpPr>
            <p:nvPr/>
          </p:nvSpPr>
          <p:spPr bwMode="auto">
            <a:xfrm>
              <a:off x="11631613" y="29902150"/>
              <a:ext cx="914400" cy="1588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32" name="Line 88"/>
            <p:cNvSpPr>
              <a:spLocks noChangeShapeType="1"/>
            </p:cNvSpPr>
            <p:nvPr/>
          </p:nvSpPr>
          <p:spPr bwMode="auto">
            <a:xfrm>
              <a:off x="11631613" y="31557913"/>
              <a:ext cx="914400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33" name="Rectangle 89"/>
            <p:cNvSpPr>
              <a:spLocks noChangeArrowheads="1"/>
            </p:cNvSpPr>
            <p:nvPr/>
          </p:nvSpPr>
          <p:spPr bwMode="auto">
            <a:xfrm rot="-5400000">
              <a:off x="10269364" y="28821063"/>
              <a:ext cx="5715000" cy="9144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0C0C0">
                    <a:alpha val="50000"/>
                  </a:srgbClr>
                </a:gs>
              </a:gsLst>
              <a:path path="shape">
                <a:fillToRect l="29999" t="29999" r="70001" b="70001"/>
              </a:path>
            </a:gradFill>
            <a:ln w="28440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</a:pPr>
              <a:r>
                <a:rPr lang="en-US" sz="2800">
                  <a:solidFill>
                    <a:srgbClr val="800000"/>
                  </a:solidFill>
                </a:rPr>
                <a:t>Optimization and regularization</a:t>
              </a:r>
            </a:p>
          </p:txBody>
        </p:sp>
        <p:sp>
          <p:nvSpPr>
            <p:cNvPr id="2134" name="Line 90"/>
            <p:cNvSpPr>
              <a:spLocks noChangeShapeType="1"/>
            </p:cNvSpPr>
            <p:nvPr/>
          </p:nvSpPr>
          <p:spPr bwMode="auto">
            <a:xfrm>
              <a:off x="13654088" y="29163963"/>
              <a:ext cx="914400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35" name="Rectangle 91"/>
            <p:cNvSpPr>
              <a:spLocks noChangeArrowheads="1"/>
            </p:cNvSpPr>
            <p:nvPr/>
          </p:nvSpPr>
          <p:spPr bwMode="auto">
            <a:xfrm>
              <a:off x="14343187" y="28833463"/>
              <a:ext cx="1206797" cy="54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Ctr="1"/>
            <a:lstStyle/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000" dirty="0" smtClean="0">
                  <a:solidFill>
                    <a:srgbClr val="990033"/>
                  </a:solidFill>
                </a:rPr>
                <a:t>Set of </a:t>
              </a:r>
              <a:br>
                <a:rPr lang="en-US" sz="2000" dirty="0" smtClean="0">
                  <a:solidFill>
                    <a:srgbClr val="990033"/>
                  </a:solidFill>
                </a:rPr>
              </a:br>
              <a:r>
                <a:rPr lang="en-US" sz="2000" dirty="0" smtClean="0">
                  <a:solidFill>
                    <a:srgbClr val="990033"/>
                  </a:solidFill>
                </a:rPr>
                <a:t>rules</a:t>
              </a:r>
              <a:endParaRPr lang="en-US" sz="2000" dirty="0">
                <a:solidFill>
                  <a:srgbClr val="990033"/>
                </a:solidFill>
              </a:endParaRPr>
            </a:p>
          </p:txBody>
        </p:sp>
      </p:grpSp>
      <p:sp>
        <p:nvSpPr>
          <p:cNvPr id="2136" name="Rectangle 92"/>
          <p:cNvSpPr>
            <a:spLocks noChangeArrowheads="1"/>
          </p:cNvSpPr>
          <p:nvPr/>
        </p:nvSpPr>
        <p:spPr bwMode="auto">
          <a:xfrm>
            <a:off x="1139825" y="35279457"/>
            <a:ext cx="1315402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Ensembles </a:t>
            </a:r>
            <a:r>
              <a:rPr lang="en-US" sz="3200" dirty="0">
                <a:solidFill>
                  <a:srgbClr val="000000"/>
                </a:solidFill>
              </a:rPr>
              <a:t>are able to lift the predictive performance of a </a:t>
            </a:r>
            <a:r>
              <a:rPr lang="en-US" sz="3200" dirty="0" smtClean="0">
                <a:solidFill>
                  <a:srgbClr val="000000"/>
                </a:solidFill>
              </a:rPr>
              <a:t>single </a:t>
            </a:r>
            <a:r>
              <a:rPr lang="en-US" sz="3200" dirty="0">
                <a:solidFill>
                  <a:srgbClr val="000000"/>
                </a:solidFill>
              </a:rPr>
              <a:t>predictive clustering tree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Random </a:t>
            </a:r>
            <a:r>
              <a:rPr lang="en-US" sz="3200" dirty="0">
                <a:solidFill>
                  <a:srgbClr val="000000"/>
                </a:solidFill>
              </a:rPr>
              <a:t>forests are efficient to learn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Ensembles </a:t>
            </a:r>
            <a:r>
              <a:rPr lang="en-US" sz="3200" dirty="0">
                <a:solidFill>
                  <a:srgbClr val="000000"/>
                </a:solidFill>
              </a:rPr>
              <a:t>are not </a:t>
            </a:r>
            <a:r>
              <a:rPr lang="en-US" sz="3200" dirty="0" smtClean="0">
                <a:solidFill>
                  <a:srgbClr val="000000"/>
                </a:solidFill>
              </a:rPr>
              <a:t>interpretable</a:t>
            </a:r>
          </a:p>
          <a:p>
            <a:pPr marL="1200150" lvl="1" indent="-457200">
              <a:lnSpc>
                <a:spcPct val="100000"/>
              </a:lnSpc>
              <a:buFont typeface="Arial" pitchFamily="34" charset="0"/>
              <a:buChar char="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conversion </a:t>
            </a:r>
            <a:r>
              <a:rPr lang="en-US" sz="3200" dirty="0">
                <a:solidFill>
                  <a:srgbClr val="000000"/>
                </a:solidFill>
              </a:rPr>
              <a:t>to fitted rule ensembles</a:t>
            </a:r>
          </a:p>
          <a:p>
            <a:pPr marL="431800" lvl="1" indent="-215900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Each </a:t>
            </a:r>
            <a:r>
              <a:rPr lang="en-US" sz="3200" dirty="0">
                <a:solidFill>
                  <a:srgbClr val="000000"/>
                </a:solidFill>
              </a:rPr>
              <a:t>tree from the ensembles is converted to a </a:t>
            </a:r>
            <a:r>
              <a:rPr lang="en-US" sz="3200" dirty="0" smtClean="0">
                <a:solidFill>
                  <a:srgbClr val="000000"/>
                </a:solidFill>
              </a:rPr>
              <a:t>set of rules</a:t>
            </a:r>
            <a:endParaRPr lang="en-US" sz="32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Using </a:t>
            </a:r>
            <a:r>
              <a:rPr lang="en-US" sz="3200" dirty="0">
                <a:solidFill>
                  <a:srgbClr val="000000"/>
                </a:solidFill>
              </a:rPr>
              <a:t>some optimization techniques, select the rule set with best performance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Easy </a:t>
            </a:r>
            <a:r>
              <a:rPr lang="en-US" sz="3200" dirty="0">
                <a:solidFill>
                  <a:srgbClr val="000000"/>
                </a:solidFill>
              </a:rPr>
              <a:t>to interpret by domain experts</a:t>
            </a:r>
          </a:p>
        </p:txBody>
      </p:sp>
      <p:pic>
        <p:nvPicPr>
          <p:cNvPr id="2137" name="Picture 9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736" y="14569688"/>
            <a:ext cx="13716000" cy="544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384" name="Group 3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15304"/>
              </p:ext>
            </p:extLst>
          </p:nvPr>
        </p:nvGraphicFramePr>
        <p:xfrm>
          <a:off x="17163056" y="23641761"/>
          <a:ext cx="13436600" cy="5661032"/>
        </p:xfrm>
        <a:graphic>
          <a:graphicData uri="http://schemas.openxmlformats.org/drawingml/2006/table">
            <a:tbl>
              <a:tblPr/>
              <a:tblGrid>
                <a:gridCol w="6981825"/>
                <a:gridCol w="815975"/>
                <a:gridCol w="903288"/>
                <a:gridCol w="785812"/>
                <a:gridCol w="766763"/>
                <a:gridCol w="777875"/>
                <a:gridCol w="776287"/>
                <a:gridCol w="801688"/>
                <a:gridCol w="827087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C1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C2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C3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C4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C5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C7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Mean Cells Intensity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StdIntensity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GFP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-1.66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1.03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-0.77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-0.93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-1.31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-1.66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0.48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Mean Cells Texture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AngularSecondMoment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GFP 50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-1.41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-1.48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0.54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0.22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0.48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-0.75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-0.45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Mean Cytoplasm Intensity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IntegratedIntensityE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GFP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-1.24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0.25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-0.23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0.54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0.2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0.07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2.34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Mean Cytoplasm Texture InfoMeas1 GFP 50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1.29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1.86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1.05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-0.41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1.47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1.66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0.46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0.44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Mean Means ClassII per Cells AreaShape Eccentricity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1.73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0.24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-3.26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0.22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-3.04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0.25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2.07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0.76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Mean Means ClassII per Cells Texture Entropy GFP 3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-5.48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3.84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-1.93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-3.06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0.85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-5.11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-0.89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-7.8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Mean Cells Children EE Count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-1.47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0.08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-1.38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1.9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2.63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7.77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-1.7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3.47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Mean Means EE per Cells AreaShape Perimeter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2.26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-2.24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-2.48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-1.96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-1.32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0.28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0.17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-3.37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Mean Nuclei AreaShape Solidity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1.03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-0.69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-1.63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1.14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0.21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-1.18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-0.66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-0.67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Mean Means Golgi per Cells Intensity IntegratedIntensity RFP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-0.5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0.65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-1.69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-0.93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-1.55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-1.2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-0.42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-0.34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Mean Means Golgi per Cells Intensity IntegratedIntensityE RFP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-1.02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1.49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-1.61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-1.43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-0.48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0.79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Mean Means Golgi per Cells RadialIntensityDist FracAtD RFP 2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0.87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-0.9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-2.09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-0.34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-2.95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-3.82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0.83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-1.26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Mean Means Golgi per Cells RadialIntensityDist FracAtD RFP 4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-0.98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1.67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-0.17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0.49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1.12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1.76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-0.92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2.08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Size of Cluster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</a:t>
                      </a:r>
                    </a:p>
                  </a:txBody>
                  <a:tcPr marL="90000" marR="90000" marT="62676" marB="46800" horzOverflow="overflow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8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33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5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7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186</a:t>
                      </a:r>
                    </a:p>
                  </a:txBody>
                  <a:tcPr marL="90000" marR="90000" marT="62676" marB="4680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900912" y="15059122"/>
            <a:ext cx="2730450" cy="4522591"/>
            <a:chOff x="5900912" y="14613161"/>
            <a:chExt cx="2730450" cy="4522591"/>
          </a:xfrm>
        </p:grpSpPr>
        <p:sp>
          <p:nvSpPr>
            <p:cNvPr id="2390" name="Line 300"/>
            <p:cNvSpPr>
              <a:spLocks noChangeShapeType="1"/>
            </p:cNvSpPr>
            <p:nvPr/>
          </p:nvSpPr>
          <p:spPr bwMode="auto">
            <a:xfrm>
              <a:off x="5900912" y="15082268"/>
              <a:ext cx="685800" cy="15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91" name="Line 301"/>
            <p:cNvSpPr>
              <a:spLocks noChangeShapeType="1"/>
            </p:cNvSpPr>
            <p:nvPr/>
          </p:nvSpPr>
          <p:spPr bwMode="auto">
            <a:xfrm>
              <a:off x="5902499" y="16126843"/>
              <a:ext cx="685800" cy="15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92" name="Line 302"/>
            <p:cNvSpPr>
              <a:spLocks noChangeShapeType="1"/>
            </p:cNvSpPr>
            <p:nvPr/>
          </p:nvSpPr>
          <p:spPr bwMode="auto">
            <a:xfrm>
              <a:off x="5902499" y="17061881"/>
              <a:ext cx="685800" cy="15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93" name="Line 303"/>
            <p:cNvSpPr>
              <a:spLocks noChangeShapeType="1"/>
            </p:cNvSpPr>
            <p:nvPr/>
          </p:nvSpPr>
          <p:spPr bwMode="auto">
            <a:xfrm>
              <a:off x="5902499" y="18675277"/>
              <a:ext cx="685800" cy="15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pic>
          <p:nvPicPr>
            <p:cNvPr id="2398" name="Picture 30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198" y="14613161"/>
              <a:ext cx="914400" cy="941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9" name="Picture 30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023" y="15607730"/>
              <a:ext cx="914400" cy="968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00" name="Picture 3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198" y="16636431"/>
              <a:ext cx="914400" cy="960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01" name="Picture 3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198" y="18202302"/>
              <a:ext cx="91440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9" name="Line 300"/>
            <p:cNvSpPr>
              <a:spLocks noChangeShapeType="1"/>
            </p:cNvSpPr>
            <p:nvPr/>
          </p:nvSpPr>
          <p:spPr bwMode="auto">
            <a:xfrm>
              <a:off x="7945562" y="15054290"/>
              <a:ext cx="685800" cy="15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0" name="Line 301"/>
            <p:cNvSpPr>
              <a:spLocks noChangeShapeType="1"/>
            </p:cNvSpPr>
            <p:nvPr/>
          </p:nvSpPr>
          <p:spPr bwMode="auto">
            <a:xfrm>
              <a:off x="7884443" y="16098865"/>
              <a:ext cx="685800" cy="15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1" name="Line 302"/>
            <p:cNvSpPr>
              <a:spLocks noChangeShapeType="1"/>
            </p:cNvSpPr>
            <p:nvPr/>
          </p:nvSpPr>
          <p:spPr bwMode="auto">
            <a:xfrm>
              <a:off x="7884443" y="17033903"/>
              <a:ext cx="685800" cy="15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" name="Line 303"/>
            <p:cNvSpPr>
              <a:spLocks noChangeShapeType="1"/>
            </p:cNvSpPr>
            <p:nvPr/>
          </p:nvSpPr>
          <p:spPr bwMode="auto">
            <a:xfrm>
              <a:off x="7921600" y="18673690"/>
              <a:ext cx="685800" cy="158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982230" y="17291039"/>
            <a:ext cx="3565698" cy="3837563"/>
            <a:chOff x="16982230" y="16786983"/>
            <a:chExt cx="3565698" cy="38375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1789" y="17678884"/>
              <a:ext cx="1416867" cy="1440000"/>
            </a:xfrm>
            <a:prstGeom prst="rect">
              <a:avLst/>
            </a:prstGeom>
            <a:noFill/>
            <a:ln w="5080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2127" y="17689996"/>
              <a:ext cx="1416867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6229" y="19184546"/>
              <a:ext cx="1434331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ight Brace 14"/>
            <p:cNvSpPr/>
            <p:nvPr/>
          </p:nvSpPr>
          <p:spPr bwMode="auto">
            <a:xfrm rot="16200000">
              <a:off x="18072759" y="15696454"/>
              <a:ext cx="1384640" cy="3565698"/>
            </a:xfrm>
            <a:prstGeom prst="rightBrace">
              <a:avLst>
                <a:gd name="adj1" fmla="val 30346"/>
                <a:gd name="adj2" fmla="val 34229"/>
              </a:avLst>
            </a:prstGeom>
            <a:noFill/>
            <a:ln w="635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141789" y="21305244"/>
            <a:ext cx="5219056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Genes involved in the defense response (GO0006952) and regulation of  metabolic processes (GO0019222)</a:t>
            </a:r>
            <a:endParaRPr lang="sl-SI" sz="2400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23248230" y="19432379"/>
            <a:ext cx="4788532" cy="3605718"/>
            <a:chOff x="23248230" y="18928323"/>
            <a:chExt cx="4788532" cy="360571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1935" y="19479611"/>
              <a:ext cx="1428387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16617" y="19478023"/>
              <a:ext cx="1451755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3724" y="19505929"/>
              <a:ext cx="1405984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8137" y="21094041"/>
              <a:ext cx="141696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7953" y="21094041"/>
              <a:ext cx="1411541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6" name="Right Brace 135"/>
            <p:cNvSpPr/>
            <p:nvPr/>
          </p:nvSpPr>
          <p:spPr bwMode="auto">
            <a:xfrm rot="16200000">
              <a:off x="25241454" y="16935099"/>
              <a:ext cx="802083" cy="4788532"/>
            </a:xfrm>
            <a:prstGeom prst="rightBrace">
              <a:avLst>
                <a:gd name="adj1" fmla="val 8333"/>
                <a:gd name="adj2" fmla="val 37270"/>
              </a:avLst>
            </a:prstGeom>
            <a:noFill/>
            <a:ln w="635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27532704" y="21559037"/>
            <a:ext cx="3931048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Genes involved in receptor binding (GO0005102) and are present in the cytoplasm (GO0005737)</a:t>
            </a:r>
            <a:endParaRPr lang="sl-SI" sz="2400" i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229071"/>
              </p:ext>
            </p:extLst>
          </p:nvPr>
        </p:nvGraphicFramePr>
        <p:xfrm>
          <a:off x="5767008" y="25760759"/>
          <a:ext cx="4187546" cy="10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9" imgW="1701720" imgH="444240" progId="Equation.3">
                  <p:embed/>
                </p:oleObj>
              </mc:Choice>
              <mc:Fallback>
                <p:oleObj name="Equation" r:id="rId19" imgW="170172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67008" y="25760759"/>
                        <a:ext cx="4187546" cy="109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Rectangle 14"/>
          <p:cNvSpPr>
            <a:spLocks noChangeArrowheads="1"/>
          </p:cNvSpPr>
          <p:nvPr/>
        </p:nvSpPr>
        <p:spPr bwMode="auto">
          <a:xfrm>
            <a:off x="16532744" y="7780337"/>
            <a:ext cx="14859000" cy="487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siRNA</a:t>
            </a:r>
            <a:r>
              <a:rPr lang="en-US" sz="3200" dirty="0" smtClean="0">
                <a:solidFill>
                  <a:srgbClr val="000000"/>
                </a:solidFill>
              </a:rPr>
              <a:t> screen performed on 269 genes, from which 20 were hypothetical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Each gene is described by:</a:t>
            </a:r>
          </a:p>
          <a:p>
            <a:pPr marL="1257300" lvl="1" indent="-514350">
              <a:lnSpc>
                <a:spcPct val="100000"/>
              </a:lnSpc>
              <a:buFont typeface="Arial" pitchFamily="34" charset="0"/>
              <a:buChar char="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its annotation with terms from the Gene Ontology</a:t>
            </a:r>
          </a:p>
          <a:p>
            <a:pPr marL="1257300" lvl="1" indent="-514350">
              <a:lnSpc>
                <a:spcPct val="100000"/>
              </a:lnSpc>
              <a:buFont typeface="Arial" pitchFamily="34" charset="0"/>
              <a:buChar char="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resulting phenotypes (images from confocal microscopy)</a:t>
            </a:r>
          </a:p>
          <a:p>
            <a:pPr marL="457200" indent="-457200">
              <a:lnSpc>
                <a:spcPct val="100000"/>
              </a:lnSpc>
              <a:buSzPct val="15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 Only the GO terms that are used to annotate at least 1 gene from the ones </a:t>
            </a:r>
            <a:r>
              <a:rPr lang="en-US" sz="3200" dirty="0" err="1" smtClean="0">
                <a:solidFill>
                  <a:srgbClr val="000000"/>
                </a:solidFill>
              </a:rPr>
              <a:t>analysed</a:t>
            </a:r>
            <a:r>
              <a:rPr lang="en-US" sz="3200" dirty="0" smtClean="0">
                <a:solidFill>
                  <a:srgbClr val="000000"/>
                </a:solidFill>
              </a:rPr>
              <a:t> (in total - 334)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CellProfiler</a:t>
            </a:r>
            <a:r>
              <a:rPr lang="en-US" sz="3200" dirty="0" smtClean="0">
                <a:solidFill>
                  <a:srgbClr val="000000"/>
                </a:solidFill>
              </a:rPr>
              <a:t> for extracting features from the images: in total 700 features, from which 13 most relevant to the study are used</a:t>
            </a:r>
          </a:p>
        </p:txBody>
      </p:sp>
      <p:sp>
        <p:nvSpPr>
          <p:cNvPr id="142" name="Rectangle 14"/>
          <p:cNvSpPr>
            <a:spLocks noChangeArrowheads="1"/>
          </p:cNvSpPr>
          <p:nvPr/>
        </p:nvSpPr>
        <p:spPr bwMode="auto">
          <a:xfrm>
            <a:off x="1238498" y="7772401"/>
            <a:ext cx="13812590" cy="488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/>
          <a:p>
            <a:pPr marL="457200" indent="-457200">
              <a:lnSpc>
                <a:spcPct val="100000"/>
              </a:lnSpc>
              <a:buClrTx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Grouping genes with similar phenotypes upon </a:t>
            </a:r>
            <a:r>
              <a:rPr lang="en-US" sz="3200" dirty="0" err="1" smtClean="0">
                <a:solidFill>
                  <a:srgbClr val="000000"/>
                </a:solidFill>
              </a:rPr>
              <a:t>siRNA</a:t>
            </a:r>
            <a:r>
              <a:rPr lang="en-US" sz="3200" dirty="0" smtClean="0">
                <a:solidFill>
                  <a:srgbClr val="000000"/>
                </a:solidFill>
              </a:rPr>
              <a:t> mediated </a:t>
            </a:r>
            <a:r>
              <a:rPr lang="en-US" sz="3200" dirty="0" err="1" smtClean="0">
                <a:solidFill>
                  <a:srgbClr val="000000"/>
                </a:solidFill>
              </a:rPr>
              <a:t>downregulation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ClrTx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Phenotypes are described by features extracted from images using some free general-purpose or custom-made software (e.g., </a:t>
            </a:r>
            <a:r>
              <a:rPr lang="en-US" sz="3200" dirty="0" err="1" smtClean="0">
                <a:solidFill>
                  <a:srgbClr val="000000"/>
                </a:solidFill>
              </a:rPr>
              <a:t>CellProfiler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lnSpc>
                <a:spcPct val="100000"/>
              </a:lnSpc>
              <a:buClrTx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ClrTx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siRNA</a:t>
            </a:r>
            <a:r>
              <a:rPr lang="en-US" sz="3200" dirty="0" smtClean="0">
                <a:solidFill>
                  <a:srgbClr val="000000"/>
                </a:solidFill>
              </a:rPr>
              <a:t> screen designed to study MHC Class II antigen presentation</a:t>
            </a:r>
          </a:p>
          <a:p>
            <a:pPr marL="914400" lvl="1" indent="-457200">
              <a:lnSpc>
                <a:spcPct val="100000"/>
              </a:lnSpc>
              <a:buClrTx/>
              <a:buFont typeface="Arial" pitchFamily="34" charset="0"/>
              <a:buChar char="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A major regulatory process in the immune system</a:t>
            </a:r>
          </a:p>
          <a:p>
            <a:pPr marL="914400" lvl="1" indent="-457200">
              <a:lnSpc>
                <a:spcPct val="100000"/>
              </a:lnSpc>
              <a:buClrTx/>
              <a:buFont typeface="Arial" pitchFamily="34" charset="0"/>
              <a:buChar char="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Controls most aspects of the adaptive immun</a:t>
            </a:r>
            <a:r>
              <a:rPr lang="en-US" sz="3200" dirty="0" smtClean="0">
                <a:solidFill>
                  <a:srgbClr val="000000"/>
                </a:solidFill>
              </a:rPr>
              <a:t>e response</a:t>
            </a:r>
          </a:p>
          <a:p>
            <a:pPr marL="914400" lvl="1" indent="-457200">
              <a:lnSpc>
                <a:spcPct val="100000"/>
              </a:lnSpc>
              <a:buClrTx/>
              <a:buFont typeface="Arial" pitchFamily="34" charset="0"/>
              <a:buChar char="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Strongly linked to almost all autoimmune diseases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6765636" y="30622104"/>
            <a:ext cx="6057156" cy="1132426"/>
          </a:xfrm>
          <a:prstGeom prst="rect">
            <a:avLst/>
          </a:prstGeom>
          <a:noFill/>
          <a:ln w="12700" cap="rnd">
            <a:solidFill>
              <a:schemeClr val="accent2"/>
            </a:solidFill>
          </a:ln>
          <a:effectLst>
            <a:outerShdw blurRad="50800" dist="38100" dir="10800000" algn="r" rotWithShape="0">
              <a:schemeClr val="accent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IF </a:t>
            </a:r>
            <a:r>
              <a:rPr lang="en-US" sz="36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GO0006139 = 1 </a:t>
            </a:r>
            <a:r>
              <a:rPr lang="en-US" sz="36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AND </a:t>
            </a:r>
            <a:br>
              <a:rPr lang="en-US" sz="36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</a:br>
            <a:r>
              <a:rPr lang="en-US" sz="36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   GO0065007 = 1 </a:t>
            </a:r>
            <a:r>
              <a:rPr lang="en-US" sz="36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THEN</a:t>
            </a:r>
            <a:endParaRPr lang="sl-SI" sz="3600" b="1" dirty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sp>
        <p:nvSpPr>
          <p:cNvPr id="146" name="Right Brace 145"/>
          <p:cNvSpPr/>
          <p:nvPr/>
        </p:nvSpPr>
        <p:spPr bwMode="auto">
          <a:xfrm rot="10800000">
            <a:off x="22966808" y="30155527"/>
            <a:ext cx="962032" cy="4187826"/>
          </a:xfrm>
          <a:prstGeom prst="rightBrace">
            <a:avLst>
              <a:gd name="adj1" fmla="val 8333"/>
              <a:gd name="adj2" fmla="val 68621"/>
            </a:avLst>
          </a:prstGeom>
          <a:noFill/>
          <a:ln w="635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758895" y="30274046"/>
            <a:ext cx="6804617" cy="4056608"/>
            <a:chOff x="23758895" y="30526929"/>
            <a:chExt cx="6804617" cy="4056608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8895" y="30526929"/>
              <a:ext cx="1254920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3414" y="30544855"/>
              <a:ext cx="1306098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67208" y="30545117"/>
              <a:ext cx="1245060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5360" y="30537204"/>
              <a:ext cx="1270244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3512" y="30526929"/>
              <a:ext cx="1260000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8896" y="31931225"/>
              <a:ext cx="1255059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7048" y="31909487"/>
              <a:ext cx="1290607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4434" y="31931225"/>
              <a:ext cx="1290607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482" y="31931225"/>
              <a:ext cx="1220000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7048" y="33280200"/>
              <a:ext cx="1249920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968" y="33323537"/>
              <a:ext cx="1265040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8896" y="33281849"/>
              <a:ext cx="1235099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4434" y="33281849"/>
              <a:ext cx="1260000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9" name="TextBox 158"/>
          <p:cNvSpPr txBox="1"/>
          <p:nvPr/>
        </p:nvSpPr>
        <p:spPr>
          <a:xfrm>
            <a:off x="17141789" y="32459783"/>
            <a:ext cx="6257067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Genes involved in regulation (GO0065007) and in particular cellular </a:t>
            </a:r>
            <a:r>
              <a:rPr lang="en-US" sz="2400" i="1" dirty="0" err="1" smtClean="0"/>
              <a:t>nucleobase</a:t>
            </a:r>
            <a:r>
              <a:rPr lang="en-US" sz="2400" i="1" dirty="0" smtClean="0"/>
              <a:t>, nucleoside, nucleotide and nucleic acid metabolic processes (GO0006139)</a:t>
            </a:r>
            <a:endParaRPr lang="sl-SI" sz="2400" i="1" dirty="0"/>
          </a:p>
        </p:txBody>
      </p:sp>
      <p:sp>
        <p:nvSpPr>
          <p:cNvPr id="163" name="Rectangle 92"/>
          <p:cNvSpPr>
            <a:spLocks noChangeArrowheads="1"/>
          </p:cNvSpPr>
          <p:nvPr/>
        </p:nvSpPr>
        <p:spPr bwMode="auto">
          <a:xfrm>
            <a:off x="16659423" y="36647608"/>
            <a:ext cx="14198946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n-US" sz="3600" dirty="0" smtClean="0">
                <a:solidFill>
                  <a:srgbClr val="000000"/>
                </a:solidFill>
              </a:rPr>
              <a:t>Application of the predictive clustering paradigm for analysis of phenotype images from </a:t>
            </a:r>
            <a:r>
              <a:rPr lang="en-US" sz="3600" dirty="0" err="1" smtClean="0">
                <a:solidFill>
                  <a:srgbClr val="000000"/>
                </a:solidFill>
              </a:rPr>
              <a:t>siRNA</a:t>
            </a:r>
            <a:r>
              <a:rPr lang="en-US" sz="3600" dirty="0" smtClean="0">
                <a:solidFill>
                  <a:srgbClr val="000000"/>
                </a:solidFill>
              </a:rPr>
              <a:t> screen for MHC Class II antigen presentation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n-US" sz="3600" dirty="0" smtClean="0">
                <a:solidFill>
                  <a:srgbClr val="000000"/>
                </a:solidFill>
              </a:rPr>
              <a:t>The clusters and their descriptions are obtained in a single step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n-US" sz="3600" dirty="0" smtClean="0">
                <a:solidFill>
                  <a:srgbClr val="000000"/>
                </a:solidFill>
              </a:rPr>
              <a:t>Identified and described groups of genes which yield similar phenotypes upon </a:t>
            </a:r>
            <a:r>
              <a:rPr lang="en-US" sz="3600" dirty="0" err="1" smtClean="0">
                <a:solidFill>
                  <a:srgbClr val="000000"/>
                </a:solidFill>
              </a:rPr>
              <a:t>siRNA</a:t>
            </a:r>
            <a:r>
              <a:rPr lang="en-US" sz="3600" dirty="0" smtClean="0">
                <a:solidFill>
                  <a:srgbClr val="000000"/>
                </a:solidFill>
              </a:rPr>
              <a:t> mediated </a:t>
            </a:r>
            <a:r>
              <a:rPr lang="en-US" sz="3600" dirty="0" err="1" smtClean="0">
                <a:solidFill>
                  <a:srgbClr val="000000"/>
                </a:solidFill>
              </a:rPr>
              <a:t>downregulation</a:t>
            </a:r>
            <a:endParaRPr lang="en-US" sz="36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endParaRPr lang="en-U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809</Words>
  <Application>Microsoft Office PowerPoint</Application>
  <PresentationFormat>Custom</PresentationFormat>
  <Paragraphs>252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Microsoft Equation 3.0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dkocev</dc:creator>
  <cp:lastModifiedBy>Dragi Kocev</cp:lastModifiedBy>
  <cp:revision>35</cp:revision>
  <cp:lastPrinted>2010-10-06T20:12:42Z</cp:lastPrinted>
  <dcterms:created xsi:type="dcterms:W3CDTF">1601-01-01T00:00:00Z</dcterms:created>
  <dcterms:modified xsi:type="dcterms:W3CDTF">2010-10-06T23:41:54Z</dcterms:modified>
</cp:coreProperties>
</file>